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conomica"/>
      <p:regular r:id="rId19"/>
      <p:bold r:id="rId20"/>
      <p:italic r:id="rId21"/>
      <p:boldItalic r:id="rId22"/>
    </p:embeddedFont>
    <p:embeddedFont>
      <p:font typeface="Lato"/>
      <p:regular r:id="rId23"/>
      <p:bold r:id="rId24"/>
      <p:italic r:id="rId25"/>
      <p:boldItalic r:id="rId26"/>
    </p:embeddedFont>
    <p:embeddedFont>
      <p:font typeface="Lato Light"/>
      <p:regular r:id="rId27"/>
      <p:bold r:id="rId28"/>
      <p:italic r:id="rId29"/>
      <p:boldItalic r:id="rId30"/>
    </p:embeddedFont>
    <p:embeddedFont>
      <p:font typeface="Fira Sans Extra Condensed Mediu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251AC8-D1C5-48AE-9EC7-6F0E24D15A58}">
  <a:tblStyle styleId="{5C251AC8-D1C5-48AE-9EC7-6F0E24D15A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Economica-bold.fntdata"/><Relationship Id="rId22" Type="http://schemas.openxmlformats.org/officeDocument/2006/relationships/font" Target="fonts/Economica-boldItalic.fntdata"/><Relationship Id="rId21" Type="http://schemas.openxmlformats.org/officeDocument/2006/relationships/font" Target="fonts/Economica-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LatoLight-bold.fntdata"/><Relationship Id="rId27" Type="http://schemas.openxmlformats.org/officeDocument/2006/relationships/font" Target="fonts/Lato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regular.fntdata"/><Relationship Id="rId30" Type="http://schemas.openxmlformats.org/officeDocument/2006/relationships/font" Target="fonts/LatoLight-boldItalic.fntdata"/><Relationship Id="rId11" Type="http://schemas.openxmlformats.org/officeDocument/2006/relationships/slide" Target="slides/slide6.xml"/><Relationship Id="rId33" Type="http://schemas.openxmlformats.org/officeDocument/2006/relationships/font" Target="fonts/FiraSansExtraCondensedMedium-italic.fntdata"/><Relationship Id="rId10" Type="http://schemas.openxmlformats.org/officeDocument/2006/relationships/slide" Target="slides/slide5.xml"/><Relationship Id="rId32" Type="http://schemas.openxmlformats.org/officeDocument/2006/relationships/font" Target="fonts/FiraSansExtraCondensedMedium-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FiraSansExtraCondensed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oney_bees" TargetMode="External"/><Relationship Id="rId3" Type="http://schemas.openxmlformats.org/officeDocument/2006/relationships/hyperlink" Target="https://en.wikipedia.org/wiki/Bees_algorithm#cite_note-Tereshko_&amp;_Loengarov,_2005-6" TargetMode="External"/><Relationship Id="rId4" Type="http://schemas.openxmlformats.org/officeDocument/2006/relationships/hyperlink" Target="https://en.wikipedia.org/wiki/Bees_algorithm#cite_note-Tereshko_&amp;_Loengarov,_2005-6" TargetMode="External"/><Relationship Id="rId5" Type="http://schemas.openxmlformats.org/officeDocument/2006/relationships/hyperlink" Target="https://en.wikipedia.org/wiki/Waggle_dance" TargetMode="External"/><Relationship Id="rId6" Type="http://schemas.openxmlformats.org/officeDocument/2006/relationships/hyperlink" Target="https://en.wikipedia.org/wiki/Bees_algorithm#cite_note-7" TargetMode="External"/><Relationship Id="rId7" Type="http://schemas.openxmlformats.org/officeDocument/2006/relationships/hyperlink" Target="https://en.wikipedia.org/wiki/Bees_algorithm#cite_note-Tereshko_&amp;_Loengarov,_2005-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2e673b08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d2e673b08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An action in our context consists in adding or removing a feature from the current subset which consists in flipping a bit in the current solution. The reward rt associated to a couple (st, at) is computed by taking into account classification accuracy as the main criterion and the size of the features subset as a second criterion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2e673b0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d2e673b08d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2e673b08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d2e673b08d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inspiration for the BSO algorithm as you guessed correct are bees. A bee may have one of the following types: (employed / unemployed) forager, scout, onlooker, recruit, and experienced forager.</a:t>
            </a:r>
            <a:r>
              <a:rPr lang="en" sz="1050">
                <a:solidFill>
                  <a:srgbClr val="202122"/>
                </a:solidFill>
                <a:highlight>
                  <a:srgbClr val="FFFFFF"/>
                </a:highlight>
              </a:rPr>
              <a:t>A colony of </a:t>
            </a:r>
            <a:r>
              <a:rPr lang="en" sz="1050">
                <a:solidFill>
                  <a:srgbClr val="0645AD"/>
                </a:solidFill>
                <a:highlight>
                  <a:srgbClr val="FFFFFF"/>
                </a:highlight>
                <a:uFill>
                  <a:noFill/>
                </a:uFill>
                <a:hlinkClick r:id="rId2">
                  <a:extLst>
                    <a:ext uri="{A12FA001-AC4F-418D-AE19-62706E023703}">
                      <ahyp:hlinkClr val="tx"/>
                    </a:ext>
                  </a:extLst>
                </a:hlinkClick>
              </a:rPr>
              <a:t>honey bees</a:t>
            </a:r>
            <a:r>
              <a:rPr lang="en" sz="1050">
                <a:solidFill>
                  <a:srgbClr val="202122"/>
                </a:solidFill>
                <a:highlight>
                  <a:srgbClr val="FFFFFF"/>
                </a:highlight>
              </a:rPr>
              <a:t> can extend itself over long distances (over 14 km)</a:t>
            </a:r>
            <a:r>
              <a:rPr baseline="30000" lang="en" sz="1400">
                <a:solidFill>
                  <a:srgbClr val="0645AD"/>
                </a:solidFill>
                <a:highlight>
                  <a:srgbClr val="FFFFFF"/>
                </a:highlight>
                <a:uFill>
                  <a:noFill/>
                </a:uFill>
                <a:hlinkClick r:id="rId3">
                  <a:extLst>
                    <a:ext uri="{A12FA001-AC4F-418D-AE19-62706E023703}">
                      <ahyp:hlinkClr val="tx"/>
                    </a:ext>
                  </a:extLst>
                </a:hlinkClick>
              </a:rPr>
              <a:t>[6]</a:t>
            </a:r>
            <a:r>
              <a:rPr lang="en" sz="1050">
                <a:solidFill>
                  <a:srgbClr val="202122"/>
                </a:solidFill>
                <a:highlight>
                  <a:srgbClr val="FFFFFF"/>
                </a:highlight>
              </a:rPr>
              <a:t> and in multiple directions simultaneously to harvest nectar or pollen from multiple food sources (flower patches). A small fraction of the colony constantly searches the environment looking for new flower patches. These scout bees move randomly in the area surrounding the hive, evaluating the profitability (net energy yield) of the food sources encountered.</a:t>
            </a:r>
            <a:r>
              <a:rPr baseline="30000" lang="en" sz="1400">
                <a:solidFill>
                  <a:srgbClr val="0645AD"/>
                </a:solidFill>
                <a:highlight>
                  <a:srgbClr val="FFFFFF"/>
                </a:highlight>
                <a:uFill>
                  <a:noFill/>
                </a:uFill>
                <a:hlinkClick r:id="rId4">
                  <a:extLst>
                    <a:ext uri="{A12FA001-AC4F-418D-AE19-62706E023703}">
                      <ahyp:hlinkClr val="tx"/>
                    </a:ext>
                  </a:extLst>
                </a:hlinkClick>
              </a:rPr>
              <a:t>[6]</a:t>
            </a:r>
            <a:r>
              <a:rPr lang="en" sz="1050">
                <a:solidFill>
                  <a:srgbClr val="202122"/>
                </a:solidFill>
                <a:highlight>
                  <a:srgbClr val="FFFFFF"/>
                </a:highlight>
              </a:rPr>
              <a:t> When they return to the hive, the scouts deposit the food harvested. Those individuals that found a highly profitable food source go to an area in the hive called the “dance floor”, and perform a ritual known as the </a:t>
            </a:r>
            <a:r>
              <a:rPr lang="en" sz="1050">
                <a:solidFill>
                  <a:srgbClr val="0645AD"/>
                </a:solidFill>
                <a:highlight>
                  <a:srgbClr val="FFFFFF"/>
                </a:highlight>
                <a:uFill>
                  <a:noFill/>
                </a:uFill>
                <a:hlinkClick r:id="rId5">
                  <a:extLst>
                    <a:ext uri="{A12FA001-AC4F-418D-AE19-62706E023703}">
                      <ahyp:hlinkClr val="tx"/>
                    </a:ext>
                  </a:extLst>
                </a:hlinkClick>
              </a:rPr>
              <a:t>waggle dance</a:t>
            </a:r>
            <a:r>
              <a:rPr lang="en" sz="1050">
                <a:solidFill>
                  <a:srgbClr val="202122"/>
                </a:solidFill>
                <a:highlight>
                  <a:srgbClr val="FFFFFF"/>
                </a:highlight>
              </a:rPr>
              <a:t>.</a:t>
            </a:r>
            <a:r>
              <a:rPr baseline="30000" lang="en" sz="1400">
                <a:solidFill>
                  <a:srgbClr val="0645AD"/>
                </a:solidFill>
                <a:highlight>
                  <a:srgbClr val="FFFFFF"/>
                </a:highlight>
                <a:uFill>
                  <a:noFill/>
                </a:uFill>
                <a:hlinkClick r:id="rId6">
                  <a:extLst>
                    <a:ext uri="{A12FA001-AC4F-418D-AE19-62706E023703}">
                      <ahyp:hlinkClr val="tx"/>
                    </a:ext>
                  </a:extLst>
                </a:hlinkClick>
              </a:rPr>
              <a:t>[7]</a:t>
            </a:r>
            <a:r>
              <a:rPr lang="en" sz="1050">
                <a:solidFill>
                  <a:srgbClr val="202122"/>
                </a:solidFill>
                <a:highlight>
                  <a:srgbClr val="FFFFFF"/>
                </a:highlight>
              </a:rPr>
              <a:t> Through the waggle dance a scout bee communicates the location of its discovery to idle onlookers, which join in the exploitation of the flower patch. Since the length of the dance is proportional to the scout’s rating of the food source, more foragers get recruited to harvest the best rated flower patches. After dancing, the scout returns to the food source it discovered to collect more food. As long as they are evaluated as profitable, rich food sources will be advertised by the scouts when they return to the hive. Recruited foragers may waggle dance as well, increasing the recruitment for highly rewarding flower patches. Thanks to this autocatalytic process, the bee colony is able to quickly switch the focus of the foraging effort on the most profitable flower patches.</a:t>
            </a:r>
            <a:r>
              <a:rPr baseline="30000" lang="en" sz="1400">
                <a:solidFill>
                  <a:srgbClr val="0645AD"/>
                </a:solidFill>
                <a:highlight>
                  <a:srgbClr val="FFFFFF"/>
                </a:highlight>
                <a:uFill>
                  <a:noFill/>
                </a:uFill>
                <a:hlinkClick r:id="rId7">
                  <a:extLst>
                    <a:ext uri="{A12FA001-AC4F-418D-AE19-62706E023703}">
                      <ahyp:hlinkClr val="tx"/>
                    </a:ext>
                  </a:extLst>
                </a:hlinkClick>
              </a:rPr>
              <a:t>[6]</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BSO</a:t>
            </a:r>
            <a:r>
              <a:rPr lang="en"/>
              <a:t> an iterative search process based on a population of artificial bees cooperating for solving an instance of an optimization problem by imitating the foraging behaviour described above. It is based on 3 key steps: – Determination of the search region; – Bee search process; – Selection of the reference solution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2e673b08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d2e673b08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400">
              <a:latin typeface="Lato Light"/>
              <a:ea typeface="Lato Light"/>
              <a:cs typeface="Lato Light"/>
              <a:sym typeface="Lato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BSO was applied to feature selection by adapting the general algorithm to the specificities of the problem.</a:t>
            </a:r>
            <a:endParaRPr/>
          </a:p>
          <a:p>
            <a:pPr indent="0" lvl="0" marL="0" rtl="0" algn="l">
              <a:lnSpc>
                <a:spcPct val="100000"/>
              </a:lnSpc>
              <a:spcBef>
                <a:spcPts val="0"/>
              </a:spcBef>
              <a:spcAft>
                <a:spcPts val="0"/>
              </a:spcAft>
              <a:buSzPts val="1100"/>
              <a:buNone/>
            </a:pPr>
            <a:r>
              <a:rPr lang="en"/>
              <a:t>Solution encoding: A solution is represented by a binary vector of length n, where n is the original number of features. A position of the vector is set to 1 if the corresponding feature is selected and to 0 otherwise.</a:t>
            </a:r>
            <a:endParaRPr/>
          </a:p>
          <a:p>
            <a:pPr indent="0" lvl="0" marL="0" rtl="0" algn="l">
              <a:lnSpc>
                <a:spcPct val="100000"/>
              </a:lnSpc>
              <a:spcBef>
                <a:spcPts val="0"/>
              </a:spcBef>
              <a:spcAft>
                <a:spcPts val="0"/>
              </a:spcAft>
              <a:buSzPts val="1100"/>
              <a:buNone/>
            </a:pPr>
            <a:r>
              <a:rPr lang="en"/>
              <a:t> – Fitness: It represents the quality of the solution and is noted f(s).</a:t>
            </a:r>
            <a:endParaRPr/>
          </a:p>
          <a:p>
            <a:pPr indent="0" lvl="0" marL="0" rtl="0" algn="l">
              <a:lnSpc>
                <a:spcPct val="100000"/>
              </a:lnSpc>
              <a:spcBef>
                <a:spcPts val="0"/>
              </a:spcBef>
              <a:spcAft>
                <a:spcPts val="0"/>
              </a:spcAft>
              <a:buSzPts val="1100"/>
              <a:buNone/>
            </a:pPr>
            <a:r>
              <a:rPr lang="en"/>
              <a:t>– Search region: It is a set of solutions generated from the reference solution by flipping in refSol a number of bits equal to n/flip, flip being an empirical parameter.The value of flip has an impact on the performance of the research process because it determines the distance between refSol and the solutions which define the search region. Indeed, a too small value will favor the exploration instead of exploitation of the search space, while a too high value might lead the algorithm to converge to a local optimum.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95800" y="560025"/>
            <a:ext cx="5757600" cy="2052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5976675" y="2633450"/>
            <a:ext cx="22419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1"/>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title"/>
          </p:nvPr>
        </p:nvSpPr>
        <p:spPr>
          <a:xfrm>
            <a:off x="1388100" y="4501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640200" y="2428900"/>
            <a:ext cx="4045200" cy="14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3000">
                <a:solidFill>
                  <a:schemeClr val="accen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1" name="Google Shape;61;p14"/>
          <p:cNvSpPr txBox="1"/>
          <p:nvPr>
            <p:ph idx="1" type="subTitle"/>
          </p:nvPr>
        </p:nvSpPr>
        <p:spPr>
          <a:xfrm>
            <a:off x="640200" y="3846400"/>
            <a:ext cx="22104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14"/>
          <p:cNvSpPr txBox="1"/>
          <p:nvPr>
            <p:ph idx="2" type="title"/>
          </p:nvPr>
        </p:nvSpPr>
        <p:spPr>
          <a:xfrm>
            <a:off x="6118448" y="753680"/>
            <a:ext cx="1868400" cy="122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48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hasCustomPrompt="1" type="title"/>
          </p:nvPr>
        </p:nvSpPr>
        <p:spPr>
          <a:xfrm>
            <a:off x="1219000" y="1424750"/>
            <a:ext cx="2339400" cy="65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36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16"/>
          <p:cNvSpPr txBox="1"/>
          <p:nvPr>
            <p:ph idx="2"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6"/>
          <p:cNvSpPr txBox="1"/>
          <p:nvPr>
            <p:ph idx="1" type="subTitle"/>
          </p:nvPr>
        </p:nvSpPr>
        <p:spPr>
          <a:xfrm>
            <a:off x="1564750" y="1911546"/>
            <a:ext cx="1647900" cy="5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16"/>
          <p:cNvSpPr txBox="1"/>
          <p:nvPr>
            <p:ph hasCustomPrompt="1" idx="3" type="title"/>
          </p:nvPr>
        </p:nvSpPr>
        <p:spPr>
          <a:xfrm>
            <a:off x="1219000" y="2434641"/>
            <a:ext cx="2339400" cy="65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36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16"/>
          <p:cNvSpPr txBox="1"/>
          <p:nvPr>
            <p:ph idx="4" type="subTitle"/>
          </p:nvPr>
        </p:nvSpPr>
        <p:spPr>
          <a:xfrm>
            <a:off x="1564750" y="2921437"/>
            <a:ext cx="1647900" cy="5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16"/>
          <p:cNvSpPr txBox="1"/>
          <p:nvPr>
            <p:ph hasCustomPrompt="1" idx="5" type="title"/>
          </p:nvPr>
        </p:nvSpPr>
        <p:spPr>
          <a:xfrm>
            <a:off x="1219000" y="3444532"/>
            <a:ext cx="2339400" cy="65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36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16"/>
          <p:cNvSpPr txBox="1"/>
          <p:nvPr>
            <p:ph idx="6" type="subTitle"/>
          </p:nvPr>
        </p:nvSpPr>
        <p:spPr>
          <a:xfrm>
            <a:off x="1564750" y="3931328"/>
            <a:ext cx="1647900" cy="5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2335550" y="376125"/>
            <a:ext cx="4473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7"/>
          <p:cNvSpPr txBox="1"/>
          <p:nvPr>
            <p:ph idx="2" type="title"/>
          </p:nvPr>
        </p:nvSpPr>
        <p:spPr>
          <a:xfrm>
            <a:off x="1813550" y="1711192"/>
            <a:ext cx="14394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None/>
              <a:defRPr sz="2000">
                <a:solidFill>
                  <a:schemeClr val="accent1"/>
                </a:solidFill>
              </a:defRPr>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p:txBody>
      </p:sp>
      <p:sp>
        <p:nvSpPr>
          <p:cNvPr id="76" name="Google Shape;76;p17"/>
          <p:cNvSpPr txBox="1"/>
          <p:nvPr>
            <p:ph idx="1" type="subTitle"/>
          </p:nvPr>
        </p:nvSpPr>
        <p:spPr>
          <a:xfrm>
            <a:off x="1492550" y="2047675"/>
            <a:ext cx="1760400" cy="72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77" name="Google Shape;77;p17"/>
          <p:cNvSpPr txBox="1"/>
          <p:nvPr>
            <p:ph idx="3" type="title"/>
          </p:nvPr>
        </p:nvSpPr>
        <p:spPr>
          <a:xfrm>
            <a:off x="5871630" y="1711192"/>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78" name="Google Shape;78;p17"/>
          <p:cNvSpPr txBox="1"/>
          <p:nvPr>
            <p:ph idx="4" type="subTitle"/>
          </p:nvPr>
        </p:nvSpPr>
        <p:spPr>
          <a:xfrm>
            <a:off x="5871630" y="2047675"/>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9" name="Google Shape;79;p17"/>
          <p:cNvSpPr txBox="1"/>
          <p:nvPr>
            <p:ph idx="5" type="title"/>
          </p:nvPr>
        </p:nvSpPr>
        <p:spPr>
          <a:xfrm>
            <a:off x="1813550" y="3079054"/>
            <a:ext cx="14394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None/>
              <a:defRPr sz="2000">
                <a:solidFill>
                  <a:schemeClr val="accent1"/>
                </a:solidFill>
              </a:defRPr>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p:txBody>
      </p:sp>
      <p:sp>
        <p:nvSpPr>
          <p:cNvPr id="80" name="Google Shape;80;p17"/>
          <p:cNvSpPr txBox="1"/>
          <p:nvPr>
            <p:ph idx="6" type="subTitle"/>
          </p:nvPr>
        </p:nvSpPr>
        <p:spPr>
          <a:xfrm>
            <a:off x="1492550" y="3410027"/>
            <a:ext cx="1760400" cy="72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81" name="Google Shape;81;p17"/>
          <p:cNvSpPr txBox="1"/>
          <p:nvPr>
            <p:ph idx="7" type="title"/>
          </p:nvPr>
        </p:nvSpPr>
        <p:spPr>
          <a:xfrm>
            <a:off x="5871630" y="3079054"/>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2" name="Google Shape;82;p17"/>
          <p:cNvSpPr txBox="1"/>
          <p:nvPr>
            <p:ph idx="8" type="subTitle"/>
          </p:nvPr>
        </p:nvSpPr>
        <p:spPr>
          <a:xfrm>
            <a:off x="5871630" y="3410027"/>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621913" y="363230"/>
            <a:ext cx="3044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5" name="Google Shape;85;p18"/>
          <p:cNvSpPr txBox="1"/>
          <p:nvPr>
            <p:ph idx="2" type="title"/>
          </p:nvPr>
        </p:nvSpPr>
        <p:spPr>
          <a:xfrm>
            <a:off x="5475190" y="4162984"/>
            <a:ext cx="30444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6" name="Google Shape;86;p18"/>
          <p:cNvSpPr txBox="1"/>
          <p:nvPr>
            <p:ph idx="1" type="subTitle"/>
          </p:nvPr>
        </p:nvSpPr>
        <p:spPr>
          <a:xfrm>
            <a:off x="617607" y="1150132"/>
            <a:ext cx="32580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8"/>
          <p:cNvSpPr txBox="1"/>
          <p:nvPr>
            <p:ph idx="3" type="subTitle"/>
          </p:nvPr>
        </p:nvSpPr>
        <p:spPr>
          <a:xfrm>
            <a:off x="4423475" y="3043175"/>
            <a:ext cx="4045200" cy="1235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2335550" y="376125"/>
            <a:ext cx="4473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19"/>
          <p:cNvSpPr txBox="1"/>
          <p:nvPr>
            <p:ph idx="2" type="title"/>
          </p:nvPr>
        </p:nvSpPr>
        <p:spPr>
          <a:xfrm>
            <a:off x="1477609" y="1711192"/>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1" name="Google Shape;91;p19"/>
          <p:cNvSpPr txBox="1"/>
          <p:nvPr>
            <p:ph idx="1" type="subTitle"/>
          </p:nvPr>
        </p:nvSpPr>
        <p:spPr>
          <a:xfrm>
            <a:off x="1477609" y="2040204"/>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2" name="Google Shape;92;p19"/>
          <p:cNvSpPr txBox="1"/>
          <p:nvPr>
            <p:ph idx="3" type="title"/>
          </p:nvPr>
        </p:nvSpPr>
        <p:spPr>
          <a:xfrm>
            <a:off x="4039391" y="1711192"/>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3" name="Google Shape;93;p19"/>
          <p:cNvSpPr txBox="1"/>
          <p:nvPr>
            <p:ph idx="4" type="subTitle"/>
          </p:nvPr>
        </p:nvSpPr>
        <p:spPr>
          <a:xfrm>
            <a:off x="4039391" y="2040204"/>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4" name="Google Shape;94;p19"/>
          <p:cNvSpPr txBox="1"/>
          <p:nvPr>
            <p:ph idx="5" type="title"/>
          </p:nvPr>
        </p:nvSpPr>
        <p:spPr>
          <a:xfrm>
            <a:off x="6591624" y="1711192"/>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5" name="Google Shape;95;p19"/>
          <p:cNvSpPr txBox="1"/>
          <p:nvPr>
            <p:ph idx="6" type="subTitle"/>
          </p:nvPr>
        </p:nvSpPr>
        <p:spPr>
          <a:xfrm>
            <a:off x="6591624" y="2040204"/>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6" name="Google Shape;96;p19"/>
          <p:cNvSpPr txBox="1"/>
          <p:nvPr>
            <p:ph idx="7" type="title"/>
          </p:nvPr>
        </p:nvSpPr>
        <p:spPr>
          <a:xfrm>
            <a:off x="1477609" y="3079054"/>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7" name="Google Shape;97;p19"/>
          <p:cNvSpPr txBox="1"/>
          <p:nvPr>
            <p:ph idx="8" type="subTitle"/>
          </p:nvPr>
        </p:nvSpPr>
        <p:spPr>
          <a:xfrm>
            <a:off x="1477609" y="3408591"/>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8" name="Google Shape;98;p19"/>
          <p:cNvSpPr txBox="1"/>
          <p:nvPr>
            <p:ph idx="9" type="title"/>
          </p:nvPr>
        </p:nvSpPr>
        <p:spPr>
          <a:xfrm>
            <a:off x="4039391" y="3079054"/>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9" name="Google Shape;99;p19"/>
          <p:cNvSpPr txBox="1"/>
          <p:nvPr>
            <p:ph idx="13" type="subTitle"/>
          </p:nvPr>
        </p:nvSpPr>
        <p:spPr>
          <a:xfrm>
            <a:off x="4039391" y="3408591"/>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00" name="Google Shape;100;p19"/>
          <p:cNvSpPr txBox="1"/>
          <p:nvPr>
            <p:ph idx="14" type="title"/>
          </p:nvPr>
        </p:nvSpPr>
        <p:spPr>
          <a:xfrm>
            <a:off x="6591624" y="3079054"/>
            <a:ext cx="14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1" name="Google Shape;101;p19"/>
          <p:cNvSpPr txBox="1"/>
          <p:nvPr>
            <p:ph idx="15" type="subTitle"/>
          </p:nvPr>
        </p:nvSpPr>
        <p:spPr>
          <a:xfrm>
            <a:off x="6591624" y="3408591"/>
            <a:ext cx="1760400" cy="7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p:cSld name="TITLE_ONLY_2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20"/>
          <p:cNvSpPr txBox="1"/>
          <p:nvPr>
            <p:ph idx="1" type="subTitle"/>
          </p:nvPr>
        </p:nvSpPr>
        <p:spPr>
          <a:xfrm>
            <a:off x="6948900" y="954825"/>
            <a:ext cx="1412100" cy="72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342550" y="368825"/>
            <a:ext cx="44586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3"/>
          <p:cNvSpPr txBox="1"/>
          <p:nvPr>
            <p:ph idx="1" type="body"/>
          </p:nvPr>
        </p:nvSpPr>
        <p:spPr>
          <a:xfrm>
            <a:off x="937700" y="1453708"/>
            <a:ext cx="7268700" cy="17349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rgbClr val="434343"/>
              </a:buClr>
              <a:buSzPts val="1200"/>
              <a:buAutoNum type="arabicPeriod"/>
              <a:defRPr sz="1200"/>
            </a:lvl1pPr>
            <a:lvl2pPr indent="-304800" lvl="1" marL="914400" algn="l">
              <a:lnSpc>
                <a:spcPct val="115000"/>
              </a:lnSpc>
              <a:spcBef>
                <a:spcPts val="1600"/>
              </a:spcBef>
              <a:spcAft>
                <a:spcPts val="0"/>
              </a:spcAft>
              <a:buClr>
                <a:srgbClr val="434343"/>
              </a:buClr>
              <a:buSzPts val="1200"/>
              <a:buFont typeface="Roboto Condensed Light"/>
              <a:buAutoNum type="alphaLcPeriod"/>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58269" y="849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7" name="Google Shape;107;p21"/>
          <p:cNvSpPr txBox="1"/>
          <p:nvPr>
            <p:ph idx="1" type="subTitle"/>
          </p:nvPr>
        </p:nvSpPr>
        <p:spPr>
          <a:xfrm>
            <a:off x="4448947" y="3060600"/>
            <a:ext cx="4045200" cy="953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3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8" name="Google Shape;108;p21"/>
          <p:cNvSpPr txBox="1"/>
          <p:nvPr/>
        </p:nvSpPr>
        <p:spPr>
          <a:xfrm>
            <a:off x="5545725" y="3663154"/>
            <a:ext cx="2960400" cy="9315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000"/>
              <a:buFont typeface="Arial"/>
              <a:buNone/>
            </a:pPr>
            <a:r>
              <a:rPr b="0" i="0" lang="en" sz="1000" u="none" cap="none" strike="noStrike">
                <a:solidFill>
                  <a:schemeClr val="lt1"/>
                </a:solidFill>
                <a:latin typeface="Lato Light"/>
                <a:ea typeface="Lato Light"/>
                <a:cs typeface="Lato Light"/>
                <a:sym typeface="Lato Light"/>
              </a:rPr>
              <a:t>CREDITS: This presentation template was created by </a:t>
            </a:r>
            <a:r>
              <a:rPr b="1" i="0" lang="en" sz="1000" u="none" cap="none" strike="noStrike">
                <a:solidFill>
                  <a:schemeClr val="hlink"/>
                </a:solidFill>
                <a:uFill>
                  <a:noFill/>
                </a:uFill>
                <a:latin typeface="Lato"/>
                <a:ea typeface="Lato"/>
                <a:cs typeface="Lato"/>
                <a:sym typeface="Lato"/>
                <a:hlinkClick r:id="rId3"/>
              </a:rPr>
              <a:t>Slidesgo</a:t>
            </a:r>
            <a:r>
              <a:rPr b="0" i="0" lang="en" sz="1000" u="none" cap="none" strike="noStrike">
                <a:solidFill>
                  <a:schemeClr val="lt1"/>
                </a:solidFill>
                <a:latin typeface="Lato Light"/>
                <a:ea typeface="Lato Light"/>
                <a:cs typeface="Lato Light"/>
                <a:sym typeface="Lato Light"/>
              </a:rPr>
              <a:t>, including icons by </a:t>
            </a:r>
            <a:r>
              <a:rPr b="1" i="0" lang="en" sz="1000" u="none" cap="none" strike="noStrike">
                <a:solidFill>
                  <a:schemeClr val="hlink"/>
                </a:solidFill>
                <a:uFill>
                  <a:noFill/>
                </a:uFill>
                <a:latin typeface="Lato"/>
                <a:ea typeface="Lato"/>
                <a:cs typeface="Lato"/>
                <a:sym typeface="Lato"/>
                <a:hlinkClick r:id="rId4"/>
              </a:rPr>
              <a:t>Flaticon</a:t>
            </a:r>
            <a:r>
              <a:rPr b="0" i="0" lang="en" sz="1000" u="none" cap="none" strike="noStrike">
                <a:solidFill>
                  <a:schemeClr val="lt1"/>
                </a:solidFill>
                <a:latin typeface="Lato Light"/>
                <a:ea typeface="Lato Light"/>
                <a:cs typeface="Lato Light"/>
                <a:sym typeface="Lato Light"/>
              </a:rPr>
              <a:t>, and infographics &amp; images by </a:t>
            </a:r>
            <a:r>
              <a:rPr b="1" i="0" lang="en" sz="1000" u="none" cap="none" strike="noStrike">
                <a:solidFill>
                  <a:schemeClr val="hlink"/>
                </a:solidFill>
                <a:uFill>
                  <a:noFill/>
                </a:uFill>
                <a:latin typeface="Lato"/>
                <a:ea typeface="Lato"/>
                <a:cs typeface="Lato"/>
                <a:sym typeface="Lato"/>
                <a:hlinkClick r:id="rId5"/>
              </a:rPr>
              <a:t>Freepik</a:t>
            </a:r>
            <a:endParaRPr b="1"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113100" y="849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1" name="Google Shape;111;p22"/>
          <p:cNvSpPr txBox="1"/>
          <p:nvPr>
            <p:ph idx="1" type="subTitle"/>
          </p:nvPr>
        </p:nvSpPr>
        <p:spPr>
          <a:xfrm>
            <a:off x="113100" y="193570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blipFill>
          <a:blip r:embed="rId2">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
    <p:bg>
      <p:bgPr>
        <a:blipFill>
          <a:blip r:embed="rId2">
            <a:alphaModFix/>
          </a:blip>
          <a:stretch>
            <a:fillRect/>
          </a:stretch>
        </a:blipFill>
      </p:bgPr>
    </p:bg>
    <p:spTree>
      <p:nvGrpSpPr>
        <p:cNvPr id="113" name="Shape 11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
    <p:bg>
      <p:bgPr>
        <a:blipFill>
          <a:blip r:embed="rId2">
            <a:alphaModFix/>
          </a:blip>
          <a:stretch>
            <a:fillRect/>
          </a:stretch>
        </a:blipFill>
      </p:bgPr>
    </p:bg>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5" name="Shape 1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3599375" y="2132550"/>
            <a:ext cx="1945200" cy="96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
          <p:cNvSpPr txBox="1"/>
          <p:nvPr>
            <p:ph idx="2" type="ctrTitle"/>
          </p:nvPr>
        </p:nvSpPr>
        <p:spPr>
          <a:xfrm>
            <a:off x="6483022" y="198080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2400"/>
              <a:buNone/>
              <a:defRPr sz="2000">
                <a:solidFill>
                  <a:schemeClr val="accent1"/>
                </a:solidFill>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p:txBody>
      </p:sp>
      <p:sp>
        <p:nvSpPr>
          <p:cNvPr id="17" name="Google Shape;17;p4"/>
          <p:cNvSpPr txBox="1"/>
          <p:nvPr>
            <p:ph idx="1" type="subTitle"/>
          </p:nvPr>
        </p:nvSpPr>
        <p:spPr>
          <a:xfrm>
            <a:off x="6483022" y="2395518"/>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a:lvl1pPr>
            <a:lvl2pPr lvl="1" algn="l">
              <a:lnSpc>
                <a:spcPct val="100000"/>
              </a:lnSpc>
              <a:spcBef>
                <a:spcPts val="0"/>
              </a:spcBef>
              <a:spcAft>
                <a:spcPts val="0"/>
              </a:spcAft>
              <a:buClr>
                <a:srgbClr val="000000"/>
              </a:buClr>
              <a:buSzPts val="1400"/>
              <a:buNone/>
              <a:defRPr>
                <a:solidFill>
                  <a:srgbClr val="000000"/>
                </a:solidFill>
              </a:defRPr>
            </a:lvl2pPr>
            <a:lvl3pPr lvl="2" algn="l">
              <a:lnSpc>
                <a:spcPct val="100000"/>
              </a:lnSpc>
              <a:spcBef>
                <a:spcPts val="0"/>
              </a:spcBef>
              <a:spcAft>
                <a:spcPts val="0"/>
              </a:spcAft>
              <a:buClr>
                <a:srgbClr val="000000"/>
              </a:buClr>
              <a:buSzPts val="1400"/>
              <a:buNone/>
              <a:defRPr>
                <a:solidFill>
                  <a:srgbClr val="000000"/>
                </a:solidFill>
              </a:defRPr>
            </a:lvl3pPr>
            <a:lvl4pPr lvl="3" algn="l">
              <a:lnSpc>
                <a:spcPct val="100000"/>
              </a:lnSpc>
              <a:spcBef>
                <a:spcPts val="0"/>
              </a:spcBef>
              <a:spcAft>
                <a:spcPts val="0"/>
              </a:spcAft>
              <a:buClr>
                <a:srgbClr val="000000"/>
              </a:buClr>
              <a:buSzPts val="1400"/>
              <a:buNone/>
              <a:defRPr>
                <a:solidFill>
                  <a:srgbClr val="000000"/>
                </a:solidFill>
              </a:defRPr>
            </a:lvl4pPr>
            <a:lvl5pPr lvl="4" algn="l">
              <a:lnSpc>
                <a:spcPct val="100000"/>
              </a:lnSpc>
              <a:spcBef>
                <a:spcPts val="0"/>
              </a:spcBef>
              <a:spcAft>
                <a:spcPts val="0"/>
              </a:spcAft>
              <a:buClr>
                <a:srgbClr val="000000"/>
              </a:buClr>
              <a:buSzPts val="1400"/>
              <a:buNone/>
              <a:defRPr>
                <a:solidFill>
                  <a:srgbClr val="000000"/>
                </a:solidFill>
              </a:defRPr>
            </a:lvl5pPr>
            <a:lvl6pPr lvl="5" algn="l">
              <a:lnSpc>
                <a:spcPct val="100000"/>
              </a:lnSpc>
              <a:spcBef>
                <a:spcPts val="0"/>
              </a:spcBef>
              <a:spcAft>
                <a:spcPts val="0"/>
              </a:spcAft>
              <a:buClr>
                <a:srgbClr val="000000"/>
              </a:buClr>
              <a:buSzPts val="1400"/>
              <a:buNone/>
              <a:defRPr>
                <a:solidFill>
                  <a:srgbClr val="000000"/>
                </a:solidFill>
              </a:defRPr>
            </a:lvl6pPr>
            <a:lvl7pPr lvl="6" algn="l">
              <a:lnSpc>
                <a:spcPct val="100000"/>
              </a:lnSpc>
              <a:spcBef>
                <a:spcPts val="0"/>
              </a:spcBef>
              <a:spcAft>
                <a:spcPts val="0"/>
              </a:spcAft>
              <a:buClr>
                <a:srgbClr val="000000"/>
              </a:buClr>
              <a:buSzPts val="1400"/>
              <a:buNone/>
              <a:defRPr>
                <a:solidFill>
                  <a:srgbClr val="000000"/>
                </a:solidFill>
              </a:defRPr>
            </a:lvl7pPr>
            <a:lvl8pPr lvl="7" algn="l">
              <a:lnSpc>
                <a:spcPct val="100000"/>
              </a:lnSpc>
              <a:spcBef>
                <a:spcPts val="0"/>
              </a:spcBef>
              <a:spcAft>
                <a:spcPts val="0"/>
              </a:spcAft>
              <a:buClr>
                <a:srgbClr val="000000"/>
              </a:buClr>
              <a:buSzPts val="1400"/>
              <a:buNone/>
              <a:defRPr>
                <a:solidFill>
                  <a:srgbClr val="000000"/>
                </a:solidFill>
              </a:defRPr>
            </a:lvl8pPr>
            <a:lvl9pPr lvl="8" algn="l">
              <a:lnSpc>
                <a:spcPct val="100000"/>
              </a:lnSpc>
              <a:spcBef>
                <a:spcPts val="0"/>
              </a:spcBef>
              <a:spcAft>
                <a:spcPts val="0"/>
              </a:spcAft>
              <a:buClr>
                <a:srgbClr val="000000"/>
              </a:buClr>
              <a:buSzPts val="1400"/>
              <a:buNone/>
              <a:defRPr>
                <a:solidFill>
                  <a:srgbClr val="000000"/>
                </a:solidFill>
              </a:defRPr>
            </a:lvl9pPr>
          </a:lstStyle>
          <a:p/>
        </p:txBody>
      </p:sp>
      <p:sp>
        <p:nvSpPr>
          <p:cNvPr id="18" name="Google Shape;18;p4"/>
          <p:cNvSpPr txBox="1"/>
          <p:nvPr>
            <p:ph idx="3" type="title"/>
          </p:nvPr>
        </p:nvSpPr>
        <p:spPr>
          <a:xfrm>
            <a:off x="5544574" y="228286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19" name="Google Shape;19;p4"/>
          <p:cNvSpPr txBox="1"/>
          <p:nvPr>
            <p:ph idx="4" type="ctrTitle"/>
          </p:nvPr>
        </p:nvSpPr>
        <p:spPr>
          <a:xfrm>
            <a:off x="218772" y="2021734"/>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2400"/>
              <a:buNone/>
              <a:defRPr sz="2000">
                <a:solidFill>
                  <a:schemeClr val="accent1"/>
                </a:solidFill>
              </a:defRPr>
            </a:lvl1pPr>
            <a:lvl2pPr lvl="1" algn="r">
              <a:lnSpc>
                <a:spcPct val="100000"/>
              </a:lnSpc>
              <a:spcBef>
                <a:spcPts val="0"/>
              </a:spcBef>
              <a:spcAft>
                <a:spcPts val="0"/>
              </a:spcAft>
              <a:buClr>
                <a:srgbClr val="000000"/>
              </a:buClr>
              <a:buSzPts val="2400"/>
              <a:buNone/>
              <a:defRPr sz="2400">
                <a:solidFill>
                  <a:srgbClr val="000000"/>
                </a:solidFill>
              </a:defRPr>
            </a:lvl2pPr>
            <a:lvl3pPr lvl="2" algn="r">
              <a:lnSpc>
                <a:spcPct val="100000"/>
              </a:lnSpc>
              <a:spcBef>
                <a:spcPts val="0"/>
              </a:spcBef>
              <a:spcAft>
                <a:spcPts val="0"/>
              </a:spcAft>
              <a:buClr>
                <a:srgbClr val="000000"/>
              </a:buClr>
              <a:buSzPts val="2400"/>
              <a:buNone/>
              <a:defRPr sz="2400">
                <a:solidFill>
                  <a:srgbClr val="000000"/>
                </a:solidFill>
              </a:defRPr>
            </a:lvl3pPr>
            <a:lvl4pPr lvl="3" algn="r">
              <a:lnSpc>
                <a:spcPct val="100000"/>
              </a:lnSpc>
              <a:spcBef>
                <a:spcPts val="0"/>
              </a:spcBef>
              <a:spcAft>
                <a:spcPts val="0"/>
              </a:spcAft>
              <a:buClr>
                <a:srgbClr val="000000"/>
              </a:buClr>
              <a:buSzPts val="2400"/>
              <a:buNone/>
              <a:defRPr sz="2400">
                <a:solidFill>
                  <a:srgbClr val="000000"/>
                </a:solidFill>
              </a:defRPr>
            </a:lvl4pPr>
            <a:lvl5pPr lvl="4" algn="r">
              <a:lnSpc>
                <a:spcPct val="100000"/>
              </a:lnSpc>
              <a:spcBef>
                <a:spcPts val="0"/>
              </a:spcBef>
              <a:spcAft>
                <a:spcPts val="0"/>
              </a:spcAft>
              <a:buClr>
                <a:srgbClr val="000000"/>
              </a:buClr>
              <a:buSzPts val="2400"/>
              <a:buNone/>
              <a:defRPr sz="2400">
                <a:solidFill>
                  <a:srgbClr val="000000"/>
                </a:solidFill>
              </a:defRPr>
            </a:lvl5pPr>
            <a:lvl6pPr lvl="5" algn="r">
              <a:lnSpc>
                <a:spcPct val="100000"/>
              </a:lnSpc>
              <a:spcBef>
                <a:spcPts val="0"/>
              </a:spcBef>
              <a:spcAft>
                <a:spcPts val="0"/>
              </a:spcAft>
              <a:buClr>
                <a:srgbClr val="000000"/>
              </a:buClr>
              <a:buSzPts val="2400"/>
              <a:buNone/>
              <a:defRPr sz="2400">
                <a:solidFill>
                  <a:srgbClr val="000000"/>
                </a:solidFill>
              </a:defRPr>
            </a:lvl6pPr>
            <a:lvl7pPr lvl="6" algn="r">
              <a:lnSpc>
                <a:spcPct val="100000"/>
              </a:lnSpc>
              <a:spcBef>
                <a:spcPts val="0"/>
              </a:spcBef>
              <a:spcAft>
                <a:spcPts val="0"/>
              </a:spcAft>
              <a:buClr>
                <a:srgbClr val="000000"/>
              </a:buClr>
              <a:buSzPts val="2400"/>
              <a:buNone/>
              <a:defRPr sz="2400">
                <a:solidFill>
                  <a:srgbClr val="000000"/>
                </a:solidFill>
              </a:defRPr>
            </a:lvl7pPr>
            <a:lvl8pPr lvl="7" algn="r">
              <a:lnSpc>
                <a:spcPct val="100000"/>
              </a:lnSpc>
              <a:spcBef>
                <a:spcPts val="0"/>
              </a:spcBef>
              <a:spcAft>
                <a:spcPts val="0"/>
              </a:spcAft>
              <a:buClr>
                <a:srgbClr val="000000"/>
              </a:buClr>
              <a:buSzPts val="2400"/>
              <a:buNone/>
              <a:defRPr sz="2400">
                <a:solidFill>
                  <a:srgbClr val="000000"/>
                </a:solidFill>
              </a:defRPr>
            </a:lvl8pPr>
            <a:lvl9pPr lvl="8" algn="r">
              <a:lnSpc>
                <a:spcPct val="100000"/>
              </a:lnSpc>
              <a:spcBef>
                <a:spcPts val="0"/>
              </a:spcBef>
              <a:spcAft>
                <a:spcPts val="0"/>
              </a:spcAft>
              <a:buClr>
                <a:srgbClr val="000000"/>
              </a:buClr>
              <a:buSzPts val="2400"/>
              <a:buNone/>
              <a:defRPr sz="2400">
                <a:solidFill>
                  <a:srgbClr val="000000"/>
                </a:solidFill>
              </a:defRPr>
            </a:lvl9pPr>
          </a:lstStyle>
          <a:p/>
        </p:txBody>
      </p:sp>
      <p:sp>
        <p:nvSpPr>
          <p:cNvPr id="20" name="Google Shape;20;p4"/>
          <p:cNvSpPr txBox="1"/>
          <p:nvPr>
            <p:ph idx="5" type="subTitle"/>
          </p:nvPr>
        </p:nvSpPr>
        <p:spPr>
          <a:xfrm>
            <a:off x="564072" y="243644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400"/>
              <a:buNone/>
              <a:defRPr/>
            </a:lvl1pPr>
            <a:lvl2pPr lvl="1" algn="r">
              <a:lnSpc>
                <a:spcPct val="100000"/>
              </a:lnSpc>
              <a:spcBef>
                <a:spcPts val="0"/>
              </a:spcBef>
              <a:spcAft>
                <a:spcPts val="0"/>
              </a:spcAft>
              <a:buClr>
                <a:srgbClr val="000000"/>
              </a:buClr>
              <a:buSzPts val="1400"/>
              <a:buNone/>
              <a:defRPr>
                <a:solidFill>
                  <a:srgbClr val="000000"/>
                </a:solidFill>
              </a:defRPr>
            </a:lvl2pPr>
            <a:lvl3pPr lvl="2" algn="r">
              <a:lnSpc>
                <a:spcPct val="100000"/>
              </a:lnSpc>
              <a:spcBef>
                <a:spcPts val="0"/>
              </a:spcBef>
              <a:spcAft>
                <a:spcPts val="0"/>
              </a:spcAft>
              <a:buClr>
                <a:srgbClr val="000000"/>
              </a:buClr>
              <a:buSzPts val="1400"/>
              <a:buNone/>
              <a:defRPr>
                <a:solidFill>
                  <a:srgbClr val="000000"/>
                </a:solidFill>
              </a:defRPr>
            </a:lvl3pPr>
            <a:lvl4pPr lvl="3" algn="r">
              <a:lnSpc>
                <a:spcPct val="100000"/>
              </a:lnSpc>
              <a:spcBef>
                <a:spcPts val="0"/>
              </a:spcBef>
              <a:spcAft>
                <a:spcPts val="0"/>
              </a:spcAft>
              <a:buClr>
                <a:srgbClr val="000000"/>
              </a:buClr>
              <a:buSzPts val="1400"/>
              <a:buNone/>
              <a:defRPr>
                <a:solidFill>
                  <a:srgbClr val="000000"/>
                </a:solidFill>
              </a:defRPr>
            </a:lvl4pPr>
            <a:lvl5pPr lvl="4" algn="r">
              <a:lnSpc>
                <a:spcPct val="100000"/>
              </a:lnSpc>
              <a:spcBef>
                <a:spcPts val="0"/>
              </a:spcBef>
              <a:spcAft>
                <a:spcPts val="0"/>
              </a:spcAft>
              <a:buClr>
                <a:srgbClr val="000000"/>
              </a:buClr>
              <a:buSzPts val="1400"/>
              <a:buNone/>
              <a:defRPr>
                <a:solidFill>
                  <a:srgbClr val="000000"/>
                </a:solidFill>
              </a:defRPr>
            </a:lvl5pPr>
            <a:lvl6pPr lvl="5" algn="r">
              <a:lnSpc>
                <a:spcPct val="100000"/>
              </a:lnSpc>
              <a:spcBef>
                <a:spcPts val="0"/>
              </a:spcBef>
              <a:spcAft>
                <a:spcPts val="0"/>
              </a:spcAft>
              <a:buClr>
                <a:srgbClr val="000000"/>
              </a:buClr>
              <a:buSzPts val="1400"/>
              <a:buNone/>
              <a:defRPr>
                <a:solidFill>
                  <a:srgbClr val="000000"/>
                </a:solidFill>
              </a:defRPr>
            </a:lvl6pPr>
            <a:lvl7pPr lvl="6" algn="r">
              <a:lnSpc>
                <a:spcPct val="100000"/>
              </a:lnSpc>
              <a:spcBef>
                <a:spcPts val="0"/>
              </a:spcBef>
              <a:spcAft>
                <a:spcPts val="0"/>
              </a:spcAft>
              <a:buClr>
                <a:srgbClr val="000000"/>
              </a:buClr>
              <a:buSzPts val="1400"/>
              <a:buNone/>
              <a:defRPr>
                <a:solidFill>
                  <a:srgbClr val="000000"/>
                </a:solidFill>
              </a:defRPr>
            </a:lvl7pPr>
            <a:lvl8pPr lvl="7" algn="r">
              <a:lnSpc>
                <a:spcPct val="100000"/>
              </a:lnSpc>
              <a:spcBef>
                <a:spcPts val="0"/>
              </a:spcBef>
              <a:spcAft>
                <a:spcPts val="0"/>
              </a:spcAft>
              <a:buClr>
                <a:srgbClr val="000000"/>
              </a:buClr>
              <a:buSzPts val="1400"/>
              <a:buNone/>
              <a:defRPr>
                <a:solidFill>
                  <a:srgbClr val="000000"/>
                </a:solidFill>
              </a:defRPr>
            </a:lvl8pPr>
            <a:lvl9pPr lvl="8" algn="r">
              <a:lnSpc>
                <a:spcPct val="100000"/>
              </a:lnSpc>
              <a:spcBef>
                <a:spcPts val="0"/>
              </a:spcBef>
              <a:spcAft>
                <a:spcPts val="0"/>
              </a:spcAft>
              <a:buClr>
                <a:srgbClr val="000000"/>
              </a:buClr>
              <a:buSzPts val="1400"/>
              <a:buNone/>
              <a:defRPr>
                <a:solidFill>
                  <a:srgbClr val="000000"/>
                </a:solidFill>
              </a:defRPr>
            </a:lvl9pPr>
          </a:lstStyle>
          <a:p/>
        </p:txBody>
      </p:sp>
      <p:sp>
        <p:nvSpPr>
          <p:cNvPr id="21" name="Google Shape;21;p4"/>
          <p:cNvSpPr txBox="1"/>
          <p:nvPr>
            <p:ph idx="6" type="title"/>
          </p:nvPr>
        </p:nvSpPr>
        <p:spPr>
          <a:xfrm>
            <a:off x="2728593" y="2282850"/>
            <a:ext cx="7065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4800"/>
            </a:lvl1pPr>
            <a:lvl2pPr lvl="1"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a:off x="4097251" y="1359073"/>
            <a:ext cx="1686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2000">
                <a:solidFill>
                  <a:schemeClr val="accen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24" name="Google Shape;24;p5"/>
          <p:cNvSpPr txBox="1"/>
          <p:nvPr>
            <p:ph idx="1" type="subTitle"/>
          </p:nvPr>
        </p:nvSpPr>
        <p:spPr>
          <a:xfrm>
            <a:off x="4299600" y="1761048"/>
            <a:ext cx="1483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25" name="Google Shape;25;p5"/>
          <p:cNvSpPr txBox="1"/>
          <p:nvPr>
            <p:ph idx="2" type="title"/>
          </p:nvPr>
        </p:nvSpPr>
        <p:spPr>
          <a:xfrm>
            <a:off x="5614677" y="1518450"/>
            <a:ext cx="12531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6" name="Google Shape;26;p5"/>
          <p:cNvSpPr txBox="1"/>
          <p:nvPr>
            <p:ph idx="3" type="ctrTitle"/>
          </p:nvPr>
        </p:nvSpPr>
        <p:spPr>
          <a:xfrm>
            <a:off x="4372776" y="3631918"/>
            <a:ext cx="1377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2000">
                <a:solidFill>
                  <a:schemeClr val="accen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27" name="Google Shape;27;p5"/>
          <p:cNvSpPr txBox="1"/>
          <p:nvPr>
            <p:ph idx="4" type="subTitle"/>
          </p:nvPr>
        </p:nvSpPr>
        <p:spPr>
          <a:xfrm>
            <a:off x="4366726" y="4032151"/>
            <a:ext cx="1441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28" name="Google Shape;28;p5"/>
          <p:cNvSpPr txBox="1"/>
          <p:nvPr>
            <p:ph idx="5" type="title"/>
          </p:nvPr>
        </p:nvSpPr>
        <p:spPr>
          <a:xfrm>
            <a:off x="5614677" y="2659574"/>
            <a:ext cx="12531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9" name="Google Shape;29;p5"/>
          <p:cNvSpPr txBox="1"/>
          <p:nvPr>
            <p:ph idx="6" type="ctrTitle"/>
          </p:nvPr>
        </p:nvSpPr>
        <p:spPr>
          <a:xfrm>
            <a:off x="6696247" y="2455700"/>
            <a:ext cx="165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sz="2000">
                <a:solidFill>
                  <a:schemeClr val="accen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30" name="Google Shape;30;p5"/>
          <p:cNvSpPr txBox="1"/>
          <p:nvPr>
            <p:ph idx="7" type="subTitle"/>
          </p:nvPr>
        </p:nvSpPr>
        <p:spPr>
          <a:xfrm>
            <a:off x="6676267" y="2853909"/>
            <a:ext cx="1483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2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31" name="Google Shape;31;p5"/>
          <p:cNvSpPr txBox="1"/>
          <p:nvPr>
            <p:ph idx="8" type="title"/>
          </p:nvPr>
        </p:nvSpPr>
        <p:spPr>
          <a:xfrm>
            <a:off x="5614677" y="3800697"/>
            <a:ext cx="12531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2" name="Google Shape;32;p5"/>
          <p:cNvSpPr txBox="1"/>
          <p:nvPr>
            <p:ph idx="9" type="ctrTitle"/>
          </p:nvPr>
        </p:nvSpPr>
        <p:spPr>
          <a:xfrm>
            <a:off x="5136200" y="218975"/>
            <a:ext cx="21711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3003600" y="368825"/>
            <a:ext cx="31365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6"/>
          <p:cNvSpPr txBox="1"/>
          <p:nvPr>
            <p:ph idx="1" type="body"/>
          </p:nvPr>
        </p:nvSpPr>
        <p:spPr>
          <a:xfrm>
            <a:off x="2212900" y="1966650"/>
            <a:ext cx="4718100" cy="17349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6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7"/>
          <p:cNvSpPr txBox="1"/>
          <p:nvPr>
            <p:ph idx="1" type="subTitle"/>
          </p:nvPr>
        </p:nvSpPr>
        <p:spPr>
          <a:xfrm>
            <a:off x="1311004" y="3569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8" name="Google Shape;38;p7"/>
          <p:cNvSpPr txBox="1"/>
          <p:nvPr>
            <p:ph idx="2" type="subTitle"/>
          </p:nvPr>
        </p:nvSpPr>
        <p:spPr>
          <a:xfrm>
            <a:off x="3673231" y="3206993"/>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9" name="Google Shape;39;p7"/>
          <p:cNvSpPr txBox="1"/>
          <p:nvPr>
            <p:ph idx="3" type="subTitle"/>
          </p:nvPr>
        </p:nvSpPr>
        <p:spPr>
          <a:xfrm>
            <a:off x="5990071" y="355906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0" name="Google Shape;40;p7"/>
          <p:cNvSpPr txBox="1"/>
          <p:nvPr>
            <p:ph idx="4" type="subTitle"/>
          </p:nvPr>
        </p:nvSpPr>
        <p:spPr>
          <a:xfrm>
            <a:off x="1609025" y="2632700"/>
            <a:ext cx="122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41" name="Google Shape;41;p7"/>
          <p:cNvSpPr txBox="1"/>
          <p:nvPr>
            <p:ph idx="5" type="subTitle"/>
          </p:nvPr>
        </p:nvSpPr>
        <p:spPr>
          <a:xfrm>
            <a:off x="3673231" y="2158801"/>
            <a:ext cx="1818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42" name="Google Shape;42;p7"/>
          <p:cNvSpPr txBox="1"/>
          <p:nvPr>
            <p:ph idx="6" type="subTitle"/>
          </p:nvPr>
        </p:nvSpPr>
        <p:spPr>
          <a:xfrm>
            <a:off x="6202540" y="2617715"/>
            <a:ext cx="1467900" cy="60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p:txBody>
      </p:sp>
      <p:sp>
        <p:nvSpPr>
          <p:cNvPr id="43" name="Google Shape;43;p7"/>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idx="1" type="body"/>
          </p:nvPr>
        </p:nvSpPr>
        <p:spPr>
          <a:xfrm>
            <a:off x="3416688" y="2846850"/>
            <a:ext cx="23106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a:solidFill>
                  <a:schemeClr val="accent1"/>
                </a:solidFill>
              </a:defRPr>
            </a:lvl1pPr>
          </a:lstStyle>
          <a:p/>
        </p:txBody>
      </p:sp>
      <p:sp>
        <p:nvSpPr>
          <p:cNvPr id="46" name="Google Shape;46;p8"/>
          <p:cNvSpPr txBox="1"/>
          <p:nvPr>
            <p:ph type="ctrTitle"/>
          </p:nvPr>
        </p:nvSpPr>
        <p:spPr>
          <a:xfrm>
            <a:off x="2843538" y="1966650"/>
            <a:ext cx="34569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18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9"/>
          <p:cNvSpPr/>
          <p:nvPr/>
        </p:nvSpPr>
        <p:spPr>
          <a:xfrm>
            <a:off x="-3000" y="0"/>
            <a:ext cx="6819870" cy="5143577"/>
          </a:xfrm>
          <a:custGeom>
            <a:rect b="b" l="l" r="r" t="t"/>
            <a:pathLst>
              <a:path extrusionOk="0" h="208855" w="27788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txBox="1"/>
          <p:nvPr>
            <p:ph type="title"/>
          </p:nvPr>
        </p:nvSpPr>
        <p:spPr>
          <a:xfrm>
            <a:off x="799357" y="228750"/>
            <a:ext cx="2808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9"/>
          <p:cNvSpPr txBox="1"/>
          <p:nvPr>
            <p:ph idx="1" type="body"/>
          </p:nvPr>
        </p:nvSpPr>
        <p:spPr>
          <a:xfrm>
            <a:off x="799357" y="1537475"/>
            <a:ext cx="2808000" cy="3100800"/>
          </a:xfrm>
          <a:prstGeom prst="rect">
            <a:avLst/>
          </a:prstGeom>
          <a:noFill/>
          <a:ln>
            <a:noFill/>
          </a:ln>
        </p:spPr>
        <p:txBody>
          <a:bodyPr anchorCtr="0" anchor="ctr" bIns="91425" lIns="91425" spcFirstLastPara="1" rIns="91425" wrap="square" tIns="91425">
            <a:noAutofit/>
          </a:bodyPr>
          <a:lstStyle>
            <a:lvl1pPr indent="-304800" lvl="0" marL="457200" algn="ctr">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TITLE_ONLY_1_1">
    <p:spTree>
      <p:nvGrpSpPr>
        <p:cNvPr id="51" name="Shape 51"/>
        <p:cNvGrpSpPr/>
        <p:nvPr/>
      </p:nvGrpSpPr>
      <p:grpSpPr>
        <a:xfrm>
          <a:off x="0" y="0"/>
          <a:ext cx="0" cy="0"/>
          <a:chOff x="0" y="0"/>
          <a:chExt cx="0" cy="0"/>
        </a:xfrm>
      </p:grpSpPr>
      <p:sp>
        <p:nvSpPr>
          <p:cNvPr id="52" name="Google Shape;52;p10"/>
          <p:cNvSpPr txBox="1"/>
          <p:nvPr>
            <p:ph type="title"/>
          </p:nvPr>
        </p:nvSpPr>
        <p:spPr>
          <a:xfrm>
            <a:off x="5460250" y="369556"/>
            <a:ext cx="30426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1pPr>
            <a:lvl2pPr lvl="1"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2pPr>
            <a:lvl3pPr lvl="2"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3pPr>
            <a:lvl4pPr lvl="3"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4pPr>
            <a:lvl5pPr lvl="4"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5pPr>
            <a:lvl6pPr lvl="5"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6pPr>
            <a:lvl7pPr lvl="6"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7pPr>
            <a:lvl8pPr lvl="7"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8pPr>
            <a:lvl9pPr lvl="8" marR="0" rtl="0" algn="l">
              <a:lnSpc>
                <a:spcPct val="100000"/>
              </a:lnSpc>
              <a:spcBef>
                <a:spcPts val="0"/>
              </a:spcBef>
              <a:spcAft>
                <a:spcPts val="0"/>
              </a:spcAft>
              <a:buClr>
                <a:schemeClr val="lt1"/>
              </a:buClr>
              <a:buSzPts val="2800"/>
              <a:buFont typeface="Economica"/>
              <a:buNone/>
              <a:defRPr b="0" i="0" sz="2800" u="none" cap="none" strike="noStrike">
                <a:solidFill>
                  <a:schemeClr val="lt1"/>
                </a:solidFill>
                <a:latin typeface="Economica"/>
                <a:ea typeface="Economica"/>
                <a:cs typeface="Economica"/>
                <a:sym typeface="Economi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1pPr>
            <a:lvl2pPr indent="-317500" lvl="1" marL="9144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2pPr>
            <a:lvl3pPr indent="-317500" lvl="2" marL="13716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3pPr>
            <a:lvl4pPr indent="-317500" lvl="3" marL="18288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4pPr>
            <a:lvl5pPr indent="-317500" lvl="4" marL="22860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5pPr>
            <a:lvl6pPr indent="-317500" lvl="5" marL="27432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6pPr>
            <a:lvl7pPr indent="-317500" lvl="6" marL="32004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7pPr>
            <a:lvl8pPr indent="-317500" lvl="7" marL="3657600" marR="0" rtl="0" algn="l">
              <a:lnSpc>
                <a:spcPct val="115000"/>
              </a:lnSpc>
              <a:spcBef>
                <a:spcPts val="1600"/>
              </a:spcBef>
              <a:spcAft>
                <a:spcPts val="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8pPr>
            <a:lvl9pPr indent="-317500" lvl="8" marL="4114800" marR="0" rtl="0" algn="l">
              <a:lnSpc>
                <a:spcPct val="115000"/>
              </a:lnSpc>
              <a:spcBef>
                <a:spcPts val="1600"/>
              </a:spcBef>
              <a:spcAft>
                <a:spcPts val="1600"/>
              </a:spcAft>
              <a:buClr>
                <a:schemeClr val="lt1"/>
              </a:buClr>
              <a:buSzPts val="1400"/>
              <a:buFont typeface="Lato Light"/>
              <a:buChar char="■"/>
              <a:defRPr b="0" i="0" sz="1400" u="none" cap="none" strike="noStrike">
                <a:solidFill>
                  <a:schemeClr val="lt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ctrTitle"/>
          </p:nvPr>
        </p:nvSpPr>
        <p:spPr>
          <a:xfrm>
            <a:off x="3036400" y="691575"/>
            <a:ext cx="5627700" cy="1975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a:t>Feature Selection using BSO and Q-</a:t>
            </a:r>
            <a:r>
              <a:rPr lang="en"/>
              <a:t>BSO</a:t>
            </a:r>
            <a:endParaRPr/>
          </a:p>
        </p:txBody>
      </p:sp>
      <p:sp>
        <p:nvSpPr>
          <p:cNvPr id="121" name="Google Shape;121;p27"/>
          <p:cNvSpPr txBox="1"/>
          <p:nvPr>
            <p:ph idx="1" type="subTitle"/>
          </p:nvPr>
        </p:nvSpPr>
        <p:spPr>
          <a:xfrm>
            <a:off x="6011500" y="2547725"/>
            <a:ext cx="2241900" cy="792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Submitted by</a:t>
            </a:r>
            <a:endParaRPr/>
          </a:p>
          <a:p>
            <a:pPr indent="0" lvl="0" marL="0" rtl="0" algn="r">
              <a:lnSpc>
                <a:spcPct val="100000"/>
              </a:lnSpc>
              <a:spcBef>
                <a:spcPts val="0"/>
              </a:spcBef>
              <a:spcAft>
                <a:spcPts val="0"/>
              </a:spcAft>
              <a:buSzPts val="1800"/>
              <a:buNone/>
            </a:pPr>
            <a:r>
              <a:rPr lang="en"/>
              <a:t>Arya Haldar</a:t>
            </a:r>
            <a:endParaRPr/>
          </a:p>
          <a:p>
            <a:pPr indent="0" lvl="0" marL="0" rtl="0" algn="r">
              <a:lnSpc>
                <a:spcPct val="100000"/>
              </a:lnSpc>
              <a:spcBef>
                <a:spcPts val="0"/>
              </a:spcBef>
              <a:spcAft>
                <a:spcPts val="0"/>
              </a:spcAft>
              <a:buSzPts val="1800"/>
              <a:buNone/>
            </a:pPr>
            <a:r>
              <a:rPr lang="en"/>
              <a:t>Manav Goyal</a:t>
            </a:r>
            <a:endParaRPr/>
          </a:p>
          <a:p>
            <a:pPr indent="0" lvl="0" marL="0" rtl="0" algn="r">
              <a:lnSpc>
                <a:spcPct val="100000"/>
              </a:lnSpc>
              <a:spcBef>
                <a:spcPts val="0"/>
              </a:spcBef>
              <a:spcAft>
                <a:spcPts val="0"/>
              </a:spcAft>
              <a:buSzPts val="1800"/>
              <a:buNone/>
            </a:pPr>
            <a:r>
              <a:rPr lang="en"/>
              <a:t>Praveen Kumawat</a:t>
            </a:r>
            <a:endParaRPr/>
          </a:p>
        </p:txBody>
      </p:sp>
      <p:sp>
        <p:nvSpPr>
          <p:cNvPr id="122" name="Google Shape;122;p27"/>
          <p:cNvSpPr/>
          <p:nvPr/>
        </p:nvSpPr>
        <p:spPr>
          <a:xfrm>
            <a:off x="6619036" y="3446870"/>
            <a:ext cx="1546769" cy="279991"/>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79450" y="376125"/>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QBSO: Q-learning + BSO</a:t>
            </a:r>
            <a:endParaRPr/>
          </a:p>
        </p:txBody>
      </p:sp>
      <p:sp>
        <p:nvSpPr>
          <p:cNvPr id="220" name="Google Shape;220;p36"/>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sm" w="sm" type="none"/>
            <a:tailEnd len="sm" w="sm" type="none"/>
          </a:ln>
        </p:spPr>
      </p:sp>
      <p:sp>
        <p:nvSpPr>
          <p:cNvPr id="221" name="Google Shape;221;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2" name="Google Shape;222;p36"/>
          <p:cNvSpPr txBox="1"/>
          <p:nvPr/>
        </p:nvSpPr>
        <p:spPr>
          <a:xfrm>
            <a:off x="810400" y="1804525"/>
            <a:ext cx="7963800" cy="2760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We integrate Q-learning to BSO in order to allow bees learning during the search process from their own experience. </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Indeed, in BSO, after a bee is assigned a solution, it performs a classical local search where it evaluates all the solutions in its neighborhood and returns the best one. Thus, the bee never uses its experience during this process. </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We replace the local search performed by bees by a Q-learning algorithm where each bee is considered as an intelligent agent which gathers experience during its search process and benefits from the experiences of other bees.</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The states constituting the environment are all the possible solutions feature subsets in the neighborhood of the bee.</a:t>
            </a:r>
            <a:endParaRPr>
              <a:solidFill>
                <a:srgbClr val="FFFFFF"/>
              </a:solidFill>
              <a:latin typeface="Lato Light"/>
              <a:ea typeface="Lato Light"/>
              <a:cs typeface="Lato Light"/>
              <a:sym typeface="Lato Light"/>
            </a:endParaRPr>
          </a:p>
          <a:p>
            <a:pPr indent="0" lvl="0" marL="0" rtl="0" algn="ctr">
              <a:spcBef>
                <a:spcPts val="1600"/>
              </a:spcBef>
              <a:spcAft>
                <a:spcPts val="1600"/>
              </a:spcAft>
              <a:buNone/>
            </a:pPr>
            <a:r>
              <a:t/>
            </a:r>
            <a:endParaRPr>
              <a:solidFill>
                <a:srgbClr val="FFFFFF"/>
              </a:solidFill>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79450" y="376125"/>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Implementation</a:t>
            </a:r>
            <a:endParaRPr/>
          </a:p>
        </p:txBody>
      </p:sp>
      <p:sp>
        <p:nvSpPr>
          <p:cNvPr id="228" name="Google Shape;228;p37"/>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sm" w="sm" type="none"/>
            <a:tailEnd len="sm" w="sm" type="none"/>
          </a:ln>
        </p:spPr>
      </p:sp>
      <p:sp>
        <p:nvSpPr>
          <p:cNvPr id="229" name="Google Shape;229;p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37"/>
          <p:cNvSpPr txBox="1"/>
          <p:nvPr/>
        </p:nvSpPr>
        <p:spPr>
          <a:xfrm>
            <a:off x="810400" y="1804525"/>
            <a:ext cx="7963800" cy="1036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We conducted test on both BSO and Q-BSO on following dataset. The accuracy obtain is given below.</a:t>
            </a:r>
            <a:endParaRPr>
              <a:solidFill>
                <a:srgbClr val="FFFFFF"/>
              </a:solidFill>
              <a:latin typeface="Lato Light"/>
              <a:ea typeface="Lato Light"/>
              <a:cs typeface="Lato Light"/>
              <a:sym typeface="Lato Light"/>
            </a:endParaRPr>
          </a:p>
          <a:p>
            <a:pPr indent="0" lvl="0" marL="0" rtl="0" algn="ctr">
              <a:spcBef>
                <a:spcPts val="1600"/>
              </a:spcBef>
              <a:spcAft>
                <a:spcPts val="1600"/>
              </a:spcAft>
              <a:buNone/>
            </a:pPr>
            <a:r>
              <a:t/>
            </a:r>
            <a:endParaRPr>
              <a:solidFill>
                <a:srgbClr val="FFFFFF"/>
              </a:solidFill>
              <a:latin typeface="Lato Light"/>
              <a:ea typeface="Lato Light"/>
              <a:cs typeface="Lato Light"/>
              <a:sym typeface="Lato Light"/>
            </a:endParaRPr>
          </a:p>
        </p:txBody>
      </p:sp>
      <p:graphicFrame>
        <p:nvGraphicFramePr>
          <p:cNvPr id="231" name="Google Shape;231;p37"/>
          <p:cNvGraphicFramePr/>
          <p:nvPr/>
        </p:nvGraphicFramePr>
        <p:xfrm>
          <a:off x="952500" y="2490500"/>
          <a:ext cx="3000000" cy="3000000"/>
        </p:xfrm>
        <a:graphic>
          <a:graphicData uri="http://schemas.openxmlformats.org/drawingml/2006/table">
            <a:tbl>
              <a:tblPr>
                <a:noFill/>
                <a:tableStyleId>{5C251AC8-D1C5-48AE-9EC7-6F0E24D15A58}</a:tableStyleId>
              </a:tblPr>
              <a:tblGrid>
                <a:gridCol w="2413000"/>
                <a:gridCol w="2413000"/>
                <a:gridCol w="2413000"/>
              </a:tblGrid>
              <a:tr h="381000">
                <a:tc>
                  <a:txBody>
                    <a:bodyPr/>
                    <a:lstStyle/>
                    <a:p>
                      <a:pPr indent="0" lvl="0" marL="0" rtl="0" algn="ctr">
                        <a:spcBef>
                          <a:spcPts val="0"/>
                        </a:spcBef>
                        <a:spcAft>
                          <a:spcPts val="0"/>
                        </a:spcAft>
                        <a:buNone/>
                      </a:pPr>
                      <a:r>
                        <a:rPr lang="en">
                          <a:solidFill>
                            <a:schemeClr val="lt2"/>
                          </a:solidFill>
                        </a:rPr>
                        <a:t>Data</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BSO</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Q- BSO</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Iris</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97.33%</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97.33%</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Wine</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95.56%</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95.56%</a:t>
                      </a:r>
                      <a:endParaRPr>
                        <a:solidFill>
                          <a:schemeClr val="lt2"/>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2"/>
                          </a:solidFill>
                        </a:rPr>
                        <a:t>Sonar</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98.22%</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99.04%</a:t>
                      </a:r>
                      <a:endParaRPr>
                        <a:solidFill>
                          <a:schemeClr val="lt2"/>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79450" y="376125"/>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a:t>
            </a:r>
            <a:endParaRPr/>
          </a:p>
        </p:txBody>
      </p:sp>
      <p:sp>
        <p:nvSpPr>
          <p:cNvPr id="237" name="Google Shape;237;p38"/>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sm" w="sm" type="none"/>
            <a:tailEnd len="sm" w="sm" type="none"/>
          </a:ln>
        </p:spPr>
      </p:sp>
      <p:sp>
        <p:nvSpPr>
          <p:cNvPr id="238" name="Google Shape;238;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9" name="Google Shape;239;p38"/>
          <p:cNvSpPr txBox="1"/>
          <p:nvPr/>
        </p:nvSpPr>
        <p:spPr>
          <a:xfrm>
            <a:off x="810400" y="1804525"/>
            <a:ext cx="7963800" cy="232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Light"/>
              <a:buChar char="●"/>
            </a:pPr>
            <a:r>
              <a:rPr lang="en">
                <a:solidFill>
                  <a:schemeClr val="lt1"/>
                </a:solidFill>
                <a:latin typeface="Lato Light"/>
                <a:ea typeface="Lato Light"/>
                <a:cs typeface="Lato Light"/>
                <a:sym typeface="Lato Light"/>
              </a:rPr>
              <a:t>QBSO-FS, uses a hybrid BSO with reinforcement learning to perform the search process in its subset generation step.</a:t>
            </a:r>
            <a:endParaRPr>
              <a:solidFill>
                <a:schemeClr val="lt1"/>
              </a:solidFill>
              <a:latin typeface="Lato Light"/>
              <a:ea typeface="Lato Light"/>
              <a:cs typeface="Lato Light"/>
              <a:sym typeface="Lato Light"/>
            </a:endParaRPr>
          </a:p>
          <a:p>
            <a:pPr indent="-304800" lvl="0" marL="457200" rtl="0" algn="l">
              <a:spcBef>
                <a:spcPts val="0"/>
              </a:spcBef>
              <a:spcAft>
                <a:spcPts val="0"/>
              </a:spcAft>
              <a:buClr>
                <a:schemeClr val="lt1"/>
              </a:buClr>
              <a:buSzPts val="1200"/>
              <a:buFont typeface="Lato Light"/>
              <a:buChar char="●"/>
            </a:pPr>
            <a:r>
              <a:rPr lang="en">
                <a:solidFill>
                  <a:schemeClr val="lt1"/>
                </a:solidFill>
                <a:latin typeface="Lato Light"/>
                <a:ea typeface="Lato Light"/>
                <a:cs typeface="Lato Light"/>
                <a:sym typeface="Lato Light"/>
              </a:rPr>
              <a:t>The results showed that for all datasets, reduced number of features allow to achieve better classification accuracy than the initial set of features.</a:t>
            </a:r>
            <a:endParaRPr>
              <a:solidFill>
                <a:schemeClr val="lt1"/>
              </a:solidFill>
              <a:latin typeface="Lato Light"/>
              <a:ea typeface="Lato Light"/>
              <a:cs typeface="Lato Light"/>
              <a:sym typeface="Lato Light"/>
            </a:endParaRPr>
          </a:p>
          <a:p>
            <a:pPr indent="-304800" lvl="0" marL="457200" rtl="0" algn="l">
              <a:spcBef>
                <a:spcPts val="0"/>
              </a:spcBef>
              <a:spcAft>
                <a:spcPts val="0"/>
              </a:spcAft>
              <a:buClr>
                <a:schemeClr val="lt1"/>
              </a:buClr>
              <a:buSzPts val="1200"/>
              <a:buFont typeface="Lato Light"/>
              <a:buChar char="●"/>
            </a:pPr>
            <a:r>
              <a:rPr lang="en">
                <a:solidFill>
                  <a:schemeClr val="lt1"/>
                </a:solidFill>
                <a:latin typeface="Lato Light"/>
                <a:ea typeface="Lato Light"/>
                <a:cs typeface="Lato Light"/>
                <a:sym typeface="Lato Light"/>
              </a:rPr>
              <a:t>BSO and QBSO-FS showed that they give generally equivalent accuracy except for some datasets for which QBSO-FS gives better results.</a:t>
            </a:r>
            <a:endParaRPr>
              <a:solidFill>
                <a:schemeClr val="lt1"/>
              </a:solidFill>
              <a:latin typeface="Lato Light"/>
              <a:ea typeface="Lato Light"/>
              <a:cs typeface="Lato Light"/>
              <a:sym typeface="Lato Light"/>
            </a:endParaRPr>
          </a:p>
          <a:p>
            <a:pPr indent="-304800" lvl="0" marL="457200" rtl="0" algn="l">
              <a:spcBef>
                <a:spcPts val="0"/>
              </a:spcBef>
              <a:spcAft>
                <a:spcPts val="0"/>
              </a:spcAft>
              <a:buClr>
                <a:schemeClr val="lt1"/>
              </a:buClr>
              <a:buSzPts val="1200"/>
              <a:buFont typeface="Lato Light"/>
              <a:buChar char="●"/>
            </a:pPr>
            <a:r>
              <a:rPr lang="en">
                <a:solidFill>
                  <a:schemeClr val="lt1"/>
                </a:solidFill>
                <a:latin typeface="Lato Light"/>
                <a:ea typeface="Lato Light"/>
                <a:cs typeface="Lato Light"/>
                <a:sym typeface="Lato Light"/>
              </a:rPr>
              <a:t>In terms of execution time, the </a:t>
            </a:r>
            <a:r>
              <a:rPr lang="en">
                <a:solidFill>
                  <a:schemeClr val="lt1"/>
                </a:solidFill>
                <a:latin typeface="Lato Light"/>
                <a:ea typeface="Lato Light"/>
                <a:cs typeface="Lato Light"/>
                <a:sym typeface="Lato Light"/>
              </a:rPr>
              <a:t>QB</a:t>
            </a:r>
            <a:r>
              <a:rPr lang="en">
                <a:solidFill>
                  <a:schemeClr val="lt1"/>
                </a:solidFill>
                <a:latin typeface="Lato Light"/>
                <a:ea typeface="Lato Light"/>
                <a:cs typeface="Lato Light"/>
                <a:sym typeface="Lato Light"/>
              </a:rPr>
              <a:t>SO-FS outperforms BSO-FS for large datasets while they are equivalent for small ones.</a:t>
            </a:r>
            <a:endParaRPr>
              <a:solidFill>
                <a:schemeClr val="lt1"/>
              </a:solidFill>
              <a:latin typeface="Lato Light"/>
              <a:ea typeface="Lato Light"/>
              <a:cs typeface="Lato Light"/>
              <a:sym typeface="Lato Light"/>
            </a:endParaRPr>
          </a:p>
          <a:p>
            <a:pPr indent="0" lvl="0" marL="0" rtl="0" algn="ctr">
              <a:spcBef>
                <a:spcPts val="1600"/>
              </a:spcBef>
              <a:spcAft>
                <a:spcPts val="1600"/>
              </a:spcAft>
              <a:buNone/>
            </a:pPr>
            <a:r>
              <a:t/>
            </a:r>
            <a:endParaRPr>
              <a:solidFill>
                <a:srgbClr val="FFFFFF"/>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1885800" y="1582625"/>
            <a:ext cx="5372400" cy="182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THANK YOU</a:t>
            </a:r>
            <a:endParaRPr/>
          </a:p>
        </p:txBody>
      </p:sp>
      <p:sp>
        <p:nvSpPr>
          <p:cNvPr id="245" name="Google Shape;245;p39"/>
          <p:cNvSpPr/>
          <p:nvPr/>
        </p:nvSpPr>
        <p:spPr>
          <a:xfrm>
            <a:off x="3883225" y="299859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idx="9" type="ctrTitle"/>
          </p:nvPr>
        </p:nvSpPr>
        <p:spPr>
          <a:xfrm>
            <a:off x="5136200" y="218975"/>
            <a:ext cx="21711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CONTENTS</a:t>
            </a:r>
            <a:endParaRPr/>
          </a:p>
        </p:txBody>
      </p:sp>
      <p:sp>
        <p:nvSpPr>
          <p:cNvPr id="128" name="Google Shape;128;p28"/>
          <p:cNvSpPr txBox="1"/>
          <p:nvPr>
            <p:ph idx="3" type="ctrTitle"/>
          </p:nvPr>
        </p:nvSpPr>
        <p:spPr>
          <a:xfrm>
            <a:off x="4244475" y="2796787"/>
            <a:ext cx="1686000" cy="689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IMPLEMENTATION</a:t>
            </a:r>
            <a:endParaRPr/>
          </a:p>
        </p:txBody>
      </p:sp>
      <p:sp>
        <p:nvSpPr>
          <p:cNvPr id="129" name="Google Shape;129;p28"/>
          <p:cNvSpPr txBox="1"/>
          <p:nvPr>
            <p:ph type="ctrTitle"/>
          </p:nvPr>
        </p:nvSpPr>
        <p:spPr>
          <a:xfrm>
            <a:off x="4122226" y="1320161"/>
            <a:ext cx="16860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OBJECTIVE</a:t>
            </a:r>
            <a:endParaRPr/>
          </a:p>
        </p:txBody>
      </p:sp>
      <p:sp>
        <p:nvSpPr>
          <p:cNvPr id="130" name="Google Shape;130;p28"/>
          <p:cNvSpPr txBox="1"/>
          <p:nvPr>
            <p:ph idx="2" type="title"/>
          </p:nvPr>
        </p:nvSpPr>
        <p:spPr>
          <a:xfrm>
            <a:off x="5614677" y="1229150"/>
            <a:ext cx="12531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sp>
        <p:nvSpPr>
          <p:cNvPr id="131" name="Google Shape;131;p28"/>
          <p:cNvSpPr txBox="1"/>
          <p:nvPr>
            <p:ph idx="5" type="title"/>
          </p:nvPr>
        </p:nvSpPr>
        <p:spPr>
          <a:xfrm>
            <a:off x="5614677" y="2087024"/>
            <a:ext cx="12531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
        <p:nvSpPr>
          <p:cNvPr id="132" name="Google Shape;132;p28"/>
          <p:cNvSpPr txBox="1"/>
          <p:nvPr>
            <p:ph idx="6" type="ctrTitle"/>
          </p:nvPr>
        </p:nvSpPr>
        <p:spPr>
          <a:xfrm>
            <a:off x="6472642" y="2087025"/>
            <a:ext cx="1650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THEORY</a:t>
            </a:r>
            <a:endParaRPr/>
          </a:p>
        </p:txBody>
      </p:sp>
      <p:sp>
        <p:nvSpPr>
          <p:cNvPr id="133" name="Google Shape;133;p28"/>
          <p:cNvSpPr txBox="1"/>
          <p:nvPr>
            <p:ph idx="8" type="title"/>
          </p:nvPr>
        </p:nvSpPr>
        <p:spPr>
          <a:xfrm>
            <a:off x="5614677" y="2944897"/>
            <a:ext cx="12531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03</a:t>
            </a:r>
            <a:endParaRPr/>
          </a:p>
        </p:txBody>
      </p:sp>
      <p:sp>
        <p:nvSpPr>
          <p:cNvPr id="134" name="Google Shape;134;p28"/>
          <p:cNvSpPr/>
          <p:nvPr/>
        </p:nvSpPr>
        <p:spPr>
          <a:xfrm>
            <a:off x="5533000" y="925849"/>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
        <p:nvSpPr>
          <p:cNvPr id="135" name="Google Shape;135;p28"/>
          <p:cNvSpPr txBox="1"/>
          <p:nvPr/>
        </p:nvSpPr>
        <p:spPr>
          <a:xfrm>
            <a:off x="5354900" y="3617825"/>
            <a:ext cx="1733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Economica"/>
                <a:ea typeface="Economica"/>
                <a:cs typeface="Economica"/>
                <a:sym typeface="Economica"/>
              </a:rPr>
              <a:t>04</a:t>
            </a:r>
            <a:endParaRPr sz="4800">
              <a:solidFill>
                <a:schemeClr val="lt1"/>
              </a:solidFill>
              <a:latin typeface="Economica"/>
              <a:ea typeface="Economica"/>
              <a:cs typeface="Economica"/>
              <a:sym typeface="Economica"/>
            </a:endParaRPr>
          </a:p>
        </p:txBody>
      </p:sp>
      <p:sp>
        <p:nvSpPr>
          <p:cNvPr id="136" name="Google Shape;136;p28"/>
          <p:cNvSpPr txBox="1"/>
          <p:nvPr/>
        </p:nvSpPr>
        <p:spPr>
          <a:xfrm>
            <a:off x="6472650" y="3802775"/>
            <a:ext cx="201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Economica"/>
                <a:ea typeface="Economica"/>
                <a:cs typeface="Economica"/>
                <a:sym typeface="Economica"/>
              </a:rPr>
              <a:t>CONCLUSION</a:t>
            </a:r>
            <a:endParaRPr sz="2000">
              <a:solidFill>
                <a:schemeClr val="accent1"/>
              </a:solidFill>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p:nvPr/>
        </p:nvSpPr>
        <p:spPr>
          <a:xfrm rot="1799484">
            <a:off x="4267747" y="1631582"/>
            <a:ext cx="2170764" cy="188033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9"/>
          <p:cNvSpPr/>
          <p:nvPr/>
        </p:nvSpPr>
        <p:spPr>
          <a:xfrm rot="1799484">
            <a:off x="2708336" y="1631582"/>
            <a:ext cx="2170764" cy="1880336"/>
          </a:xfrm>
          <a:prstGeom prst="hexagon">
            <a:avLst>
              <a:gd fmla="val 29265"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9"/>
          <p:cNvSpPr/>
          <p:nvPr/>
        </p:nvSpPr>
        <p:spPr>
          <a:xfrm rot="1799484">
            <a:off x="3486697" y="1631582"/>
            <a:ext cx="2170764" cy="1880336"/>
          </a:xfrm>
          <a:prstGeom prst="hexagon">
            <a:avLst>
              <a:gd fmla="val 29265" name="adj"/>
              <a:gd fmla="val 115470" name="vf"/>
            </a:avLst>
          </a:prstGeom>
          <a:solidFill>
            <a:srgbClr val="C9A95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9"/>
          <p:cNvSpPr txBox="1"/>
          <p:nvPr>
            <p:ph type="title"/>
          </p:nvPr>
        </p:nvSpPr>
        <p:spPr>
          <a:xfrm>
            <a:off x="3599375" y="2086950"/>
            <a:ext cx="1945200" cy="96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rPr>
              <a:t>OB</a:t>
            </a:r>
            <a:r>
              <a:rPr lang="en"/>
              <a:t>J</a:t>
            </a:r>
            <a:r>
              <a:rPr lang="en">
                <a:solidFill>
                  <a:schemeClr val="lt1"/>
                </a:solidFill>
              </a:rPr>
              <a:t>ECTIVES </a:t>
            </a:r>
            <a:endParaRPr>
              <a:solidFill>
                <a:schemeClr val="lt1"/>
              </a:solidFill>
            </a:endParaRPr>
          </a:p>
        </p:txBody>
      </p:sp>
      <p:sp>
        <p:nvSpPr>
          <p:cNvPr id="145" name="Google Shape;145;p29"/>
          <p:cNvSpPr txBox="1"/>
          <p:nvPr>
            <p:ph idx="2" type="ctrTitle"/>
          </p:nvPr>
        </p:nvSpPr>
        <p:spPr>
          <a:xfrm>
            <a:off x="6440150" y="1915249"/>
            <a:ext cx="2539500" cy="70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REINFORCED BSO</a:t>
            </a:r>
            <a:endParaRPr/>
          </a:p>
        </p:txBody>
      </p:sp>
      <p:sp>
        <p:nvSpPr>
          <p:cNvPr id="146" name="Google Shape;146;p29"/>
          <p:cNvSpPr txBox="1"/>
          <p:nvPr>
            <p:ph idx="1" type="subTitle"/>
          </p:nvPr>
        </p:nvSpPr>
        <p:spPr>
          <a:xfrm>
            <a:off x="6489950" y="2558600"/>
            <a:ext cx="2018100" cy="152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Integrate Q-learning to BSO in order to allow bees learning during the search process from their own experience.</a:t>
            </a:r>
            <a:endParaRPr/>
          </a:p>
          <a:p>
            <a:pPr indent="0" lvl="0" marL="0" rtl="0" algn="l">
              <a:lnSpc>
                <a:spcPct val="100000"/>
              </a:lnSpc>
              <a:spcBef>
                <a:spcPts val="1600"/>
              </a:spcBef>
              <a:spcAft>
                <a:spcPts val="0"/>
              </a:spcAft>
              <a:buSzPts val="1400"/>
              <a:buNone/>
            </a:pPr>
            <a:r>
              <a:t/>
            </a:r>
            <a:endParaRPr/>
          </a:p>
        </p:txBody>
      </p:sp>
      <p:sp>
        <p:nvSpPr>
          <p:cNvPr id="147" name="Google Shape;147;p29"/>
          <p:cNvSpPr txBox="1"/>
          <p:nvPr>
            <p:ph idx="3" type="title"/>
          </p:nvPr>
        </p:nvSpPr>
        <p:spPr>
          <a:xfrm>
            <a:off x="5501150" y="2237251"/>
            <a:ext cx="7911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
        <p:nvSpPr>
          <p:cNvPr id="148" name="Google Shape;148;p29"/>
          <p:cNvSpPr txBox="1"/>
          <p:nvPr>
            <p:ph idx="4" type="ctrTitle"/>
          </p:nvPr>
        </p:nvSpPr>
        <p:spPr>
          <a:xfrm>
            <a:off x="203599" y="1980800"/>
            <a:ext cx="24507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BEE SWARM OPTIMIZATION</a:t>
            </a:r>
            <a:endParaRPr/>
          </a:p>
        </p:txBody>
      </p:sp>
      <p:sp>
        <p:nvSpPr>
          <p:cNvPr id="149" name="Google Shape;149;p29"/>
          <p:cNvSpPr txBox="1"/>
          <p:nvPr>
            <p:ph idx="5" type="subTitle"/>
          </p:nvPr>
        </p:nvSpPr>
        <p:spPr>
          <a:xfrm>
            <a:off x="203600" y="2533700"/>
            <a:ext cx="2878200" cy="170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a:t>
            </a:r>
            <a:r>
              <a:rPr lang="en"/>
              <a:t>nspired from the interesting foraging behavior of real bees which is the collective intelligence that allows self-organization and dynamic tasks assignment.</a:t>
            </a:r>
            <a:endParaRPr/>
          </a:p>
          <a:p>
            <a:pPr indent="0" lvl="0" marL="0" rtl="0" algn="l">
              <a:lnSpc>
                <a:spcPct val="100000"/>
              </a:lnSpc>
              <a:spcBef>
                <a:spcPts val="1600"/>
              </a:spcBef>
              <a:spcAft>
                <a:spcPts val="0"/>
              </a:spcAft>
              <a:buSzPts val="1400"/>
              <a:buNone/>
            </a:pPr>
            <a:r>
              <a:t/>
            </a:r>
            <a:endParaRPr/>
          </a:p>
        </p:txBody>
      </p:sp>
      <p:sp>
        <p:nvSpPr>
          <p:cNvPr id="150" name="Google Shape;150;p29"/>
          <p:cNvSpPr txBox="1"/>
          <p:nvPr>
            <p:ph idx="6" type="title"/>
          </p:nvPr>
        </p:nvSpPr>
        <p:spPr>
          <a:xfrm>
            <a:off x="2878073" y="2237251"/>
            <a:ext cx="755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nvSpPr>
        <p:spPr>
          <a:xfrm>
            <a:off x="3072000" y="22639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Economica"/>
                <a:ea typeface="Economica"/>
                <a:cs typeface="Economica"/>
                <a:sym typeface="Economica"/>
              </a:rPr>
              <a:t>Bee Swarm Optimization</a:t>
            </a:r>
            <a:endParaRPr sz="2800">
              <a:solidFill>
                <a:schemeClr val="lt1"/>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
        <p:nvSpPr>
          <p:cNvPr id="161" name="Google Shape;161;p31"/>
          <p:cNvSpPr/>
          <p:nvPr/>
        </p:nvSpPr>
        <p:spPr>
          <a:xfrm flipH="1">
            <a:off x="6209432" y="2311401"/>
            <a:ext cx="1403040" cy="1215281"/>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1"/>
          <p:cNvSpPr/>
          <p:nvPr/>
        </p:nvSpPr>
        <p:spPr>
          <a:xfrm flipH="1">
            <a:off x="5165630" y="14644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1"/>
          <p:cNvSpPr/>
          <p:nvPr/>
        </p:nvSpPr>
        <p:spPr>
          <a:xfrm>
            <a:off x="1522755" y="2311401"/>
            <a:ext cx="1403040" cy="1215281"/>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1"/>
          <p:cNvSpPr/>
          <p:nvPr/>
        </p:nvSpPr>
        <p:spPr>
          <a:xfrm>
            <a:off x="3694650" y="1660141"/>
            <a:ext cx="1754239" cy="1519195"/>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1"/>
          <p:cNvSpPr/>
          <p:nvPr/>
        </p:nvSpPr>
        <p:spPr>
          <a:xfrm>
            <a:off x="2299750" y="1464450"/>
            <a:ext cx="1678220" cy="1452784"/>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txBox="1"/>
          <p:nvPr>
            <p:ph idx="4" type="subTitle"/>
          </p:nvPr>
        </p:nvSpPr>
        <p:spPr>
          <a:xfrm>
            <a:off x="1450800" y="2557354"/>
            <a:ext cx="1678200" cy="825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r>
              <a:rPr lang="en"/>
              <a:t>Determination of the search region</a:t>
            </a:r>
            <a:endParaRPr/>
          </a:p>
        </p:txBody>
      </p:sp>
      <p:sp>
        <p:nvSpPr>
          <p:cNvPr id="167" name="Google Shape;167;p31"/>
          <p:cNvSpPr txBox="1"/>
          <p:nvPr>
            <p:ph idx="5" type="subTitle"/>
          </p:nvPr>
        </p:nvSpPr>
        <p:spPr>
          <a:xfrm>
            <a:off x="3673231" y="2158801"/>
            <a:ext cx="1818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r>
              <a:rPr lang="en"/>
              <a:t>Bee search process</a:t>
            </a:r>
            <a:endParaRPr/>
          </a:p>
        </p:txBody>
      </p:sp>
      <p:sp>
        <p:nvSpPr>
          <p:cNvPr id="168" name="Google Shape;168;p31"/>
          <p:cNvSpPr txBox="1"/>
          <p:nvPr>
            <p:ph idx="6" type="subTitle"/>
          </p:nvPr>
        </p:nvSpPr>
        <p:spPr>
          <a:xfrm>
            <a:off x="6217740" y="2423534"/>
            <a:ext cx="1467900" cy="60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Selection of the reference solution</a:t>
            </a:r>
            <a:endParaRPr/>
          </a:p>
        </p:txBody>
      </p:sp>
      <p:sp>
        <p:nvSpPr>
          <p:cNvPr id="169" name="Google Shape;169;p31"/>
          <p:cNvSpPr txBox="1"/>
          <p:nvPr>
            <p:ph type="title"/>
          </p:nvPr>
        </p:nvSpPr>
        <p:spPr>
          <a:xfrm>
            <a:off x="3050750" y="369001"/>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Bee Swarm Optimization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p:cNvPicPr preferRelativeResize="0"/>
          <p:nvPr/>
        </p:nvPicPr>
        <p:blipFill>
          <a:blip r:embed="rId3">
            <a:alphaModFix/>
          </a:blip>
          <a:stretch>
            <a:fillRect/>
          </a:stretch>
        </p:blipFill>
        <p:spPr>
          <a:xfrm>
            <a:off x="1438171" y="0"/>
            <a:ext cx="7705830" cy="5143502"/>
          </a:xfrm>
          <a:prstGeom prst="rect">
            <a:avLst/>
          </a:prstGeom>
          <a:noFill/>
          <a:ln>
            <a:noFill/>
          </a:ln>
        </p:spPr>
      </p:pic>
      <p:sp>
        <p:nvSpPr>
          <p:cNvPr id="175" name="Google Shape;175;p32"/>
          <p:cNvSpPr/>
          <p:nvPr/>
        </p:nvSpPr>
        <p:spPr>
          <a:xfrm>
            <a:off x="1018513" y="-49"/>
            <a:ext cx="6819870" cy="5143577"/>
          </a:xfrm>
          <a:custGeom>
            <a:rect b="b" l="l" r="r" t="t"/>
            <a:pathLst>
              <a:path extrusionOk="0" h="208855" w="27788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2"/>
          <p:cNvSpPr txBox="1"/>
          <p:nvPr>
            <p:ph type="title"/>
          </p:nvPr>
        </p:nvSpPr>
        <p:spPr>
          <a:xfrm>
            <a:off x="724032" y="209525"/>
            <a:ext cx="28080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BSO</a:t>
            </a:r>
            <a:endParaRPr/>
          </a:p>
        </p:txBody>
      </p:sp>
      <p:sp>
        <p:nvSpPr>
          <p:cNvPr id="177" name="Google Shape;177;p32"/>
          <p:cNvSpPr/>
          <p:nvPr/>
        </p:nvSpPr>
        <p:spPr>
          <a:xfrm>
            <a:off x="1514586"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
        <p:nvSpPr>
          <p:cNvPr id="178" name="Google Shape;178;p32"/>
          <p:cNvSpPr txBox="1"/>
          <p:nvPr>
            <p:ph idx="1" type="body"/>
          </p:nvPr>
        </p:nvSpPr>
        <p:spPr>
          <a:xfrm>
            <a:off x="-118875" y="1368875"/>
            <a:ext cx="5878500" cy="37107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At the first iteration, an initial solution is generated randomly or via a heuristic. It is considered as the first reference solution RefSol and used to determine a set of N solutions called </a:t>
            </a:r>
            <a:r>
              <a:rPr i="1" lang="en"/>
              <a:t>Search Region</a:t>
            </a:r>
            <a:r>
              <a:rPr lang="en"/>
              <a:t>. </a:t>
            </a:r>
            <a:endParaRPr/>
          </a:p>
          <a:p>
            <a:pPr indent="-304800" lvl="0" marL="457200" rtl="0" algn="l">
              <a:lnSpc>
                <a:spcPct val="100000"/>
              </a:lnSpc>
              <a:spcBef>
                <a:spcPts val="0"/>
              </a:spcBef>
              <a:spcAft>
                <a:spcPts val="0"/>
              </a:spcAft>
              <a:buSzPts val="1200"/>
              <a:buChar char="●"/>
            </a:pPr>
            <a:r>
              <a:rPr lang="en"/>
              <a:t>Each of these solutions are assigned to a bee as a starting point for a local search. </a:t>
            </a:r>
            <a:endParaRPr/>
          </a:p>
          <a:p>
            <a:pPr indent="-304800" lvl="0" marL="457200" rtl="0" algn="l">
              <a:lnSpc>
                <a:spcPct val="100000"/>
              </a:lnSpc>
              <a:spcBef>
                <a:spcPts val="0"/>
              </a:spcBef>
              <a:spcAft>
                <a:spcPts val="0"/>
              </a:spcAft>
              <a:buSzPts val="1200"/>
              <a:buChar char="●"/>
            </a:pPr>
            <a:r>
              <a:rPr lang="en"/>
              <a:t>The best found solution by each bee is passed via a table named Dance from which a new </a:t>
            </a:r>
            <a:r>
              <a:rPr i="1" lang="en"/>
              <a:t>RefSol </a:t>
            </a:r>
            <a:r>
              <a:rPr lang="en"/>
              <a:t>is selected. </a:t>
            </a:r>
            <a:endParaRPr/>
          </a:p>
          <a:p>
            <a:pPr indent="-304800" lvl="0" marL="457200" rtl="0" algn="l">
              <a:lnSpc>
                <a:spcPct val="100000"/>
              </a:lnSpc>
              <a:spcBef>
                <a:spcPts val="0"/>
              </a:spcBef>
              <a:spcAft>
                <a:spcPts val="0"/>
              </a:spcAft>
              <a:buSzPts val="1200"/>
              <a:buChar char="●"/>
            </a:pPr>
            <a:r>
              <a:rPr lang="en"/>
              <a:t>In order to avoid cycles, reference solutions are stored in a </a:t>
            </a:r>
            <a:r>
              <a:rPr i="1" lang="en"/>
              <a:t>Tabu  </a:t>
            </a:r>
            <a:r>
              <a:rPr lang="en"/>
              <a:t>list.</a:t>
            </a:r>
            <a:endParaRPr/>
          </a:p>
          <a:p>
            <a:pPr indent="-304800" lvl="0" marL="457200" rtl="0" algn="l">
              <a:lnSpc>
                <a:spcPct val="100000"/>
              </a:lnSpc>
              <a:spcBef>
                <a:spcPts val="0"/>
              </a:spcBef>
              <a:spcAft>
                <a:spcPts val="0"/>
              </a:spcAft>
              <a:buSzPts val="1200"/>
              <a:buChar char="●"/>
            </a:pPr>
            <a:r>
              <a:rPr lang="en"/>
              <a:t>Two parameters play an important role in BSO. The first one   named flip is used to determine the set of solutions that defines   the search region. </a:t>
            </a:r>
            <a:endParaRPr/>
          </a:p>
          <a:p>
            <a:pPr indent="-304800" lvl="0" marL="457200" rtl="0" algn="l">
              <a:lnSpc>
                <a:spcPct val="100000"/>
              </a:lnSpc>
              <a:spcBef>
                <a:spcPts val="0"/>
              </a:spcBef>
              <a:spcAft>
                <a:spcPts val="0"/>
              </a:spcAft>
              <a:buSzPts val="1200"/>
              <a:buChar char="●"/>
            </a:pPr>
            <a:r>
              <a:rPr lang="en"/>
              <a:t>These solutions are equidistant from </a:t>
            </a:r>
            <a:r>
              <a:rPr i="1" lang="en"/>
              <a:t>RefSol </a:t>
            </a:r>
            <a:r>
              <a:rPr lang="en"/>
              <a:t>by a distance inversely proportional to flip. Hence, the value of this parameter must be chosen carefully in order to ensure a good coverage of the search space. </a:t>
            </a:r>
            <a:endParaRPr/>
          </a:p>
          <a:p>
            <a:pPr indent="0" lvl="0" marL="0" rtl="0" algn="l">
              <a:lnSpc>
                <a:spcPct val="100000"/>
              </a:lnSpc>
              <a:spcBef>
                <a:spcPts val="1600"/>
              </a:spcBef>
              <a:spcAft>
                <a:spcPts val="1600"/>
              </a:spcAft>
              <a:buSzPts val="12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1438171" y="0"/>
            <a:ext cx="7705830" cy="5143502"/>
          </a:xfrm>
          <a:prstGeom prst="rect">
            <a:avLst/>
          </a:prstGeom>
          <a:noFill/>
          <a:ln>
            <a:noFill/>
          </a:ln>
        </p:spPr>
      </p:pic>
      <p:sp>
        <p:nvSpPr>
          <p:cNvPr id="184" name="Google Shape;184;p33"/>
          <p:cNvSpPr/>
          <p:nvPr/>
        </p:nvSpPr>
        <p:spPr>
          <a:xfrm>
            <a:off x="1018513" y="-49"/>
            <a:ext cx="6819870" cy="5143577"/>
          </a:xfrm>
          <a:custGeom>
            <a:rect b="b" l="l" r="r" t="t"/>
            <a:pathLst>
              <a:path extrusionOk="0" h="208855" w="27788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3"/>
          <p:cNvSpPr txBox="1"/>
          <p:nvPr>
            <p:ph type="title"/>
          </p:nvPr>
        </p:nvSpPr>
        <p:spPr>
          <a:xfrm>
            <a:off x="724032" y="209525"/>
            <a:ext cx="28080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BSO</a:t>
            </a:r>
            <a:endParaRPr/>
          </a:p>
        </p:txBody>
      </p:sp>
      <p:sp>
        <p:nvSpPr>
          <p:cNvPr id="186" name="Google Shape;186;p33"/>
          <p:cNvSpPr/>
          <p:nvPr/>
        </p:nvSpPr>
        <p:spPr>
          <a:xfrm>
            <a:off x="1514586"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
        <p:nvSpPr>
          <p:cNvPr id="187" name="Google Shape;187;p33"/>
          <p:cNvSpPr txBox="1"/>
          <p:nvPr>
            <p:ph idx="1" type="body"/>
          </p:nvPr>
        </p:nvSpPr>
        <p:spPr>
          <a:xfrm>
            <a:off x="118475" y="1239200"/>
            <a:ext cx="5326500" cy="36663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rgbClr val="FFFFFF"/>
              </a:buClr>
              <a:buSzPts val="1200"/>
              <a:buChar char="●"/>
            </a:pPr>
            <a:r>
              <a:rPr lang="en">
                <a:solidFill>
                  <a:srgbClr val="FFFFFF"/>
                </a:solidFill>
              </a:rPr>
              <a:t>The second important parameter called </a:t>
            </a:r>
            <a:r>
              <a:rPr i="1" lang="en">
                <a:solidFill>
                  <a:srgbClr val="FFFFFF"/>
                </a:solidFill>
              </a:rPr>
              <a:t>MaxChances </a:t>
            </a:r>
            <a:r>
              <a:rPr lang="en">
                <a:solidFill>
                  <a:srgbClr val="FFFFFF"/>
                </a:solidFill>
              </a:rPr>
              <a:t>indicates the number of chances granted to a search region before escaping to another one. Its role is to avoid getting stuck in local optima. </a:t>
            </a:r>
            <a:endParaRPr>
              <a:solidFill>
                <a:srgbClr val="FFFFFF"/>
              </a:solidFill>
            </a:endParaRPr>
          </a:p>
          <a:p>
            <a:pPr indent="-304800" lvl="0" marL="457200" rtl="0" algn="l">
              <a:lnSpc>
                <a:spcPct val="100000"/>
              </a:lnSpc>
              <a:spcBef>
                <a:spcPts val="0"/>
              </a:spcBef>
              <a:spcAft>
                <a:spcPts val="0"/>
              </a:spcAft>
              <a:buClr>
                <a:srgbClr val="FFFFFF"/>
              </a:buClr>
              <a:buSzPts val="1200"/>
              <a:buChar char="●"/>
            </a:pPr>
            <a:r>
              <a:rPr i="1" lang="en">
                <a:solidFill>
                  <a:srgbClr val="FFFFFF"/>
                </a:solidFill>
              </a:rPr>
              <a:t>MaxChances </a:t>
            </a:r>
            <a:r>
              <a:rPr lang="en">
                <a:solidFill>
                  <a:srgbClr val="FFFFFF"/>
                </a:solidFill>
              </a:rPr>
              <a:t>value is considered while selecting the reference solution and allows to guarantee a good balance between exploitation and exploration by applying judiciously intensification and diversification principles. Every time the current solution is improved, intensification is performed. </a:t>
            </a:r>
            <a:endParaRPr>
              <a:solidFill>
                <a:srgbClr val="FFFFFF"/>
              </a:solidFill>
            </a:endParaRPr>
          </a:p>
          <a:p>
            <a:pPr indent="-304800" lvl="0" marL="457200" rtl="0" algn="l">
              <a:lnSpc>
                <a:spcPct val="100000"/>
              </a:lnSpc>
              <a:spcBef>
                <a:spcPts val="0"/>
              </a:spcBef>
              <a:spcAft>
                <a:spcPts val="0"/>
              </a:spcAft>
              <a:buClr>
                <a:srgbClr val="FFFFFF"/>
              </a:buClr>
              <a:buSzPts val="1200"/>
              <a:buChar char="●"/>
            </a:pPr>
            <a:r>
              <a:rPr lang="en">
                <a:solidFill>
                  <a:srgbClr val="FFFFFF"/>
                </a:solidFill>
              </a:rPr>
              <a:t>After maxchances iterations, if no improvement is noticed, a diversification is launched. </a:t>
            </a:r>
            <a:endParaRPr>
              <a:solidFill>
                <a:srgbClr val="FFFFFF"/>
              </a:solidFill>
            </a:endParaRPr>
          </a:p>
          <a:p>
            <a:pPr indent="-304800" lvl="0" marL="457200" rtl="0" algn="l">
              <a:lnSpc>
                <a:spcPct val="100000"/>
              </a:lnSpc>
              <a:spcBef>
                <a:spcPts val="0"/>
              </a:spcBef>
              <a:spcAft>
                <a:spcPts val="0"/>
              </a:spcAft>
              <a:buClr>
                <a:srgbClr val="FFFFFF"/>
              </a:buClr>
              <a:buSzPts val="1200"/>
              <a:buChar char="●"/>
            </a:pPr>
            <a:r>
              <a:rPr lang="en">
                <a:solidFill>
                  <a:srgbClr val="FFFFFF"/>
                </a:solidFill>
              </a:rPr>
              <a:t>It consists in selecting from Dance table the most distant solution from all previous reference solutions stored in the Tabu list. The algorithm stops when the optimal solution is found or the maximum number of iterations is reached</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050750" y="376125"/>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MODIFICATION TO BSO</a:t>
            </a:r>
            <a:endParaRPr/>
          </a:p>
        </p:txBody>
      </p:sp>
      <p:sp>
        <p:nvSpPr>
          <p:cNvPr id="193" name="Google Shape;193;p34"/>
          <p:cNvSpPr/>
          <p:nvPr/>
        </p:nvSpPr>
        <p:spPr>
          <a:xfrm>
            <a:off x="2660053" y="2519017"/>
            <a:ext cx="1063392" cy="1225149"/>
          </a:xfrm>
          <a:custGeom>
            <a:rect b="b" l="l" r="r" t="t"/>
            <a:pathLst>
              <a:path extrusionOk="0" h="63152" w="54814">
                <a:moveTo>
                  <a:pt x="27527" y="1"/>
                </a:moveTo>
                <a:lnTo>
                  <a:pt x="120" y="15686"/>
                </a:lnTo>
                <a:lnTo>
                  <a:pt x="1" y="47261"/>
                </a:lnTo>
                <a:lnTo>
                  <a:pt x="27288" y="63151"/>
                </a:lnTo>
                <a:lnTo>
                  <a:pt x="54694" y="47466"/>
                </a:lnTo>
                <a:lnTo>
                  <a:pt x="54813" y="15874"/>
                </a:lnTo>
                <a:lnTo>
                  <a:pt x="27527"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a:off x="4039703" y="2519017"/>
            <a:ext cx="1063392" cy="1225149"/>
          </a:xfrm>
          <a:custGeom>
            <a:rect b="b" l="l" r="r" t="t"/>
            <a:pathLst>
              <a:path extrusionOk="0" h="63152" w="54814">
                <a:moveTo>
                  <a:pt x="27510" y="1"/>
                </a:moveTo>
                <a:lnTo>
                  <a:pt x="120" y="15686"/>
                </a:lnTo>
                <a:lnTo>
                  <a:pt x="1" y="47261"/>
                </a:lnTo>
                <a:lnTo>
                  <a:pt x="27287" y="63151"/>
                </a:lnTo>
                <a:lnTo>
                  <a:pt x="54694" y="47466"/>
                </a:lnTo>
                <a:lnTo>
                  <a:pt x="54813" y="15874"/>
                </a:lnTo>
                <a:lnTo>
                  <a:pt x="2751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4"/>
          <p:cNvSpPr/>
          <p:nvPr/>
        </p:nvSpPr>
        <p:spPr>
          <a:xfrm>
            <a:off x="5415376" y="2519017"/>
            <a:ext cx="1063392" cy="1225149"/>
          </a:xfrm>
          <a:custGeom>
            <a:rect b="b" l="l" r="r" t="t"/>
            <a:pathLst>
              <a:path extrusionOk="0" h="63152" w="54814">
                <a:moveTo>
                  <a:pt x="27526" y="1"/>
                </a:moveTo>
                <a:lnTo>
                  <a:pt x="120" y="15686"/>
                </a:lnTo>
                <a:lnTo>
                  <a:pt x="1" y="47261"/>
                </a:lnTo>
                <a:lnTo>
                  <a:pt x="27287" y="63151"/>
                </a:lnTo>
                <a:lnTo>
                  <a:pt x="54694" y="47466"/>
                </a:lnTo>
                <a:lnTo>
                  <a:pt x="54813" y="15874"/>
                </a:lnTo>
                <a:lnTo>
                  <a:pt x="27526"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4"/>
          <p:cNvSpPr/>
          <p:nvPr/>
        </p:nvSpPr>
        <p:spPr>
          <a:xfrm>
            <a:off x="3870314" y="3131260"/>
            <a:ext cx="1389894" cy="800192"/>
          </a:xfrm>
          <a:custGeom>
            <a:rect b="b" l="l" r="r" t="t"/>
            <a:pathLst>
              <a:path extrusionOk="0" h="41247" w="71644">
                <a:moveTo>
                  <a:pt x="71182" y="1"/>
                </a:moveTo>
                <a:lnTo>
                  <a:pt x="71096" y="20265"/>
                </a:lnTo>
                <a:lnTo>
                  <a:pt x="35848" y="40785"/>
                </a:lnTo>
                <a:lnTo>
                  <a:pt x="479" y="20538"/>
                </a:lnTo>
                <a:lnTo>
                  <a:pt x="394" y="18"/>
                </a:lnTo>
                <a:lnTo>
                  <a:pt x="1" y="18"/>
                </a:lnTo>
                <a:lnTo>
                  <a:pt x="69" y="20760"/>
                </a:lnTo>
                <a:lnTo>
                  <a:pt x="172" y="20829"/>
                </a:lnTo>
                <a:lnTo>
                  <a:pt x="35865" y="41247"/>
                </a:lnTo>
                <a:lnTo>
                  <a:pt x="35967" y="41195"/>
                </a:lnTo>
                <a:lnTo>
                  <a:pt x="71250" y="20641"/>
                </a:lnTo>
                <a:lnTo>
                  <a:pt x="71250" y="20760"/>
                </a:lnTo>
                <a:lnTo>
                  <a:pt x="71643" y="20453"/>
                </a:lnTo>
                <a:lnTo>
                  <a:pt x="7157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4"/>
          <p:cNvSpPr/>
          <p:nvPr/>
        </p:nvSpPr>
        <p:spPr>
          <a:xfrm>
            <a:off x="2491343" y="2331414"/>
            <a:ext cx="1390204" cy="800172"/>
          </a:xfrm>
          <a:custGeom>
            <a:rect b="b" l="l" r="r" t="t"/>
            <a:pathLst>
              <a:path extrusionOk="0" h="41246" w="71660">
                <a:moveTo>
                  <a:pt x="35864" y="0"/>
                </a:moveTo>
                <a:lnTo>
                  <a:pt x="171" y="20435"/>
                </a:lnTo>
                <a:lnTo>
                  <a:pt x="68" y="20486"/>
                </a:lnTo>
                <a:lnTo>
                  <a:pt x="0" y="41246"/>
                </a:lnTo>
                <a:lnTo>
                  <a:pt x="393" y="41246"/>
                </a:lnTo>
                <a:lnTo>
                  <a:pt x="478" y="20725"/>
                </a:lnTo>
                <a:lnTo>
                  <a:pt x="35864" y="461"/>
                </a:lnTo>
                <a:lnTo>
                  <a:pt x="71096" y="20982"/>
                </a:lnTo>
                <a:lnTo>
                  <a:pt x="71027" y="41246"/>
                </a:lnTo>
                <a:lnTo>
                  <a:pt x="71455" y="41246"/>
                </a:lnTo>
                <a:lnTo>
                  <a:pt x="71660" y="20794"/>
                </a:lnTo>
                <a:lnTo>
                  <a:pt x="71267" y="20486"/>
                </a:lnTo>
                <a:lnTo>
                  <a:pt x="71267" y="20606"/>
                </a:lnTo>
                <a:lnTo>
                  <a:pt x="35967" y="51"/>
                </a:lnTo>
                <a:lnTo>
                  <a:pt x="358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4"/>
          <p:cNvSpPr/>
          <p:nvPr/>
        </p:nvSpPr>
        <p:spPr>
          <a:xfrm>
            <a:off x="5251613" y="2331414"/>
            <a:ext cx="1390223" cy="800172"/>
          </a:xfrm>
          <a:custGeom>
            <a:rect b="b" l="l" r="r" t="t"/>
            <a:pathLst>
              <a:path extrusionOk="0" h="41246" w="71661">
                <a:moveTo>
                  <a:pt x="35865" y="0"/>
                </a:moveTo>
                <a:lnTo>
                  <a:pt x="172" y="20435"/>
                </a:lnTo>
                <a:lnTo>
                  <a:pt x="69" y="20486"/>
                </a:lnTo>
                <a:lnTo>
                  <a:pt x="1" y="41246"/>
                </a:lnTo>
                <a:lnTo>
                  <a:pt x="394" y="41246"/>
                </a:lnTo>
                <a:lnTo>
                  <a:pt x="479" y="20725"/>
                </a:lnTo>
                <a:lnTo>
                  <a:pt x="35865" y="461"/>
                </a:lnTo>
                <a:lnTo>
                  <a:pt x="71097" y="20982"/>
                </a:lnTo>
                <a:lnTo>
                  <a:pt x="71028" y="41246"/>
                </a:lnTo>
                <a:lnTo>
                  <a:pt x="71575" y="41246"/>
                </a:lnTo>
                <a:lnTo>
                  <a:pt x="71661" y="20794"/>
                </a:lnTo>
                <a:lnTo>
                  <a:pt x="71268" y="20486"/>
                </a:lnTo>
                <a:lnTo>
                  <a:pt x="71268" y="20606"/>
                </a:lnTo>
                <a:lnTo>
                  <a:pt x="35967" y="51"/>
                </a:lnTo>
                <a:lnTo>
                  <a:pt x="3586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4"/>
          <p:cNvSpPr txBox="1"/>
          <p:nvPr/>
        </p:nvSpPr>
        <p:spPr>
          <a:xfrm>
            <a:off x="2318894" y="1417635"/>
            <a:ext cx="17457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accent1"/>
                </a:solidFill>
                <a:latin typeface="Economica"/>
                <a:ea typeface="Economica"/>
                <a:cs typeface="Economica"/>
                <a:sym typeface="Economica"/>
              </a:rPr>
              <a:t>Solution encoding</a:t>
            </a:r>
            <a:endParaRPr b="0" i="0" sz="2000" u="none" cap="none" strike="noStrike">
              <a:solidFill>
                <a:schemeClr val="accent1"/>
              </a:solidFill>
              <a:latin typeface="Economica"/>
              <a:ea typeface="Economica"/>
              <a:cs typeface="Economica"/>
              <a:sym typeface="Economica"/>
            </a:endParaRPr>
          </a:p>
        </p:txBody>
      </p:sp>
      <p:sp>
        <p:nvSpPr>
          <p:cNvPr id="200" name="Google Shape;200;p34"/>
          <p:cNvSpPr txBox="1"/>
          <p:nvPr/>
        </p:nvSpPr>
        <p:spPr>
          <a:xfrm>
            <a:off x="2258619" y="1776787"/>
            <a:ext cx="1866300" cy="78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200"/>
              <a:buFont typeface="Arial"/>
              <a:buNone/>
            </a:pPr>
            <a:r>
              <a:t/>
            </a:r>
            <a:endParaRPr b="0" i="0" sz="1200" u="none" cap="none" strike="noStrike">
              <a:solidFill>
                <a:schemeClr val="lt1"/>
              </a:solidFill>
              <a:latin typeface="Lato Light"/>
              <a:ea typeface="Lato Light"/>
              <a:cs typeface="Lato Light"/>
              <a:sym typeface="Lato Light"/>
            </a:endParaRPr>
          </a:p>
        </p:txBody>
      </p:sp>
      <p:sp>
        <p:nvSpPr>
          <p:cNvPr id="201" name="Google Shape;201;p34"/>
          <p:cNvSpPr txBox="1"/>
          <p:nvPr/>
        </p:nvSpPr>
        <p:spPr>
          <a:xfrm>
            <a:off x="5079456" y="1417635"/>
            <a:ext cx="17457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accent1"/>
                </a:solidFill>
                <a:latin typeface="Economica"/>
                <a:ea typeface="Economica"/>
                <a:cs typeface="Economica"/>
                <a:sym typeface="Economica"/>
              </a:rPr>
              <a:t>Search region</a:t>
            </a:r>
            <a:endParaRPr b="0" i="0" sz="2000" u="none" cap="none" strike="noStrike">
              <a:solidFill>
                <a:schemeClr val="accent1"/>
              </a:solidFill>
              <a:latin typeface="Economica"/>
              <a:ea typeface="Economica"/>
              <a:cs typeface="Economica"/>
              <a:sym typeface="Economica"/>
            </a:endParaRPr>
          </a:p>
        </p:txBody>
      </p:sp>
      <p:sp>
        <p:nvSpPr>
          <p:cNvPr id="202" name="Google Shape;202;p34"/>
          <p:cNvSpPr txBox="1"/>
          <p:nvPr/>
        </p:nvSpPr>
        <p:spPr>
          <a:xfrm>
            <a:off x="3698519" y="3924616"/>
            <a:ext cx="17457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accent1"/>
                </a:solidFill>
                <a:latin typeface="Economica"/>
                <a:ea typeface="Economica"/>
                <a:cs typeface="Economica"/>
                <a:sym typeface="Economica"/>
              </a:rPr>
              <a:t>Fitness</a:t>
            </a:r>
            <a:endParaRPr b="0" i="0" sz="2000" u="none" cap="none" strike="noStrike">
              <a:solidFill>
                <a:schemeClr val="accent1"/>
              </a:solidFill>
              <a:latin typeface="Economica"/>
              <a:ea typeface="Economica"/>
              <a:cs typeface="Economica"/>
              <a:sym typeface="Economica"/>
            </a:endParaRPr>
          </a:p>
        </p:txBody>
      </p:sp>
      <p:sp>
        <p:nvSpPr>
          <p:cNvPr id="203" name="Google Shape;203;p34"/>
          <p:cNvSpPr txBox="1"/>
          <p:nvPr/>
        </p:nvSpPr>
        <p:spPr>
          <a:xfrm>
            <a:off x="2803269" y="2845675"/>
            <a:ext cx="7770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Economica"/>
                <a:ea typeface="Economica"/>
                <a:cs typeface="Economica"/>
                <a:sym typeface="Economica"/>
              </a:rPr>
              <a:t>01</a:t>
            </a:r>
            <a:endParaRPr b="0" i="0" sz="2400" u="none" cap="none" strike="noStrike">
              <a:solidFill>
                <a:schemeClr val="lt1"/>
              </a:solidFill>
              <a:latin typeface="Economica"/>
              <a:ea typeface="Economica"/>
              <a:cs typeface="Economica"/>
              <a:sym typeface="Economica"/>
            </a:endParaRPr>
          </a:p>
        </p:txBody>
      </p:sp>
      <p:sp>
        <p:nvSpPr>
          <p:cNvPr id="204" name="Google Shape;204;p34"/>
          <p:cNvSpPr txBox="1"/>
          <p:nvPr/>
        </p:nvSpPr>
        <p:spPr>
          <a:xfrm>
            <a:off x="4178081" y="2845675"/>
            <a:ext cx="7770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Economica"/>
                <a:ea typeface="Economica"/>
                <a:cs typeface="Economica"/>
                <a:sym typeface="Economica"/>
              </a:rPr>
              <a:t>02</a:t>
            </a:r>
            <a:endParaRPr b="0" i="0" sz="2400" u="none" cap="none" strike="noStrike">
              <a:solidFill>
                <a:schemeClr val="lt1"/>
              </a:solidFill>
              <a:latin typeface="Economica"/>
              <a:ea typeface="Economica"/>
              <a:cs typeface="Economica"/>
              <a:sym typeface="Economica"/>
            </a:endParaRPr>
          </a:p>
        </p:txBody>
      </p:sp>
      <p:sp>
        <p:nvSpPr>
          <p:cNvPr id="205" name="Google Shape;205;p34"/>
          <p:cNvSpPr txBox="1"/>
          <p:nvPr/>
        </p:nvSpPr>
        <p:spPr>
          <a:xfrm>
            <a:off x="5556406" y="2845675"/>
            <a:ext cx="7770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Economica"/>
                <a:ea typeface="Economica"/>
                <a:cs typeface="Economica"/>
                <a:sym typeface="Economica"/>
              </a:rPr>
              <a:t>03</a:t>
            </a:r>
            <a:endParaRPr b="0" i="0" sz="2400" u="none" cap="none" strike="noStrike">
              <a:solidFill>
                <a:schemeClr val="lt1"/>
              </a:solidFill>
              <a:latin typeface="Economica"/>
              <a:ea typeface="Economica"/>
              <a:cs typeface="Economica"/>
              <a:sym typeface="Economica"/>
            </a:endParaRPr>
          </a:p>
        </p:txBody>
      </p:sp>
      <p:sp>
        <p:nvSpPr>
          <p:cNvPr id="206" name="Google Shape;206;p34"/>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chemeClr val="accent1"/>
            </a:solidFill>
            <a:prstDash val="solid"/>
            <a:round/>
            <a:headEnd len="sm" w="sm" type="none"/>
            <a:tailEnd len="sm" w="sm"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79450" y="376125"/>
            <a:ext cx="304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Q Learning</a:t>
            </a:r>
            <a:endParaRPr/>
          </a:p>
        </p:txBody>
      </p:sp>
      <p:sp>
        <p:nvSpPr>
          <p:cNvPr id="212" name="Google Shape;212;p35"/>
          <p:cNvSpPr/>
          <p:nvPr/>
        </p:nvSpPr>
        <p:spPr>
          <a:xfrm>
            <a:off x="3883225" y="1031024"/>
            <a:ext cx="1377542" cy="208188"/>
          </a:xfrm>
          <a:custGeom>
            <a:rect b="b" l="l" r="r" t="t"/>
            <a:pathLst>
              <a:path extrusionOk="0" h="13073" w="44769">
                <a:moveTo>
                  <a:pt x="0" y="299"/>
                </a:moveTo>
                <a:lnTo>
                  <a:pt x="22126" y="13073"/>
                </a:lnTo>
                <a:lnTo>
                  <a:pt x="44769" y="0"/>
                </a:lnTo>
              </a:path>
            </a:pathLst>
          </a:custGeom>
          <a:noFill/>
          <a:ln cap="flat" cmpd="sng" w="9525">
            <a:solidFill>
              <a:srgbClr val="DDB453"/>
            </a:solidFill>
            <a:prstDash val="solid"/>
            <a:round/>
            <a:headEnd len="sm" w="sm" type="none"/>
            <a:tailEnd len="sm" w="sm" type="none"/>
          </a:ln>
        </p:spPr>
      </p:sp>
      <p:sp>
        <p:nvSpPr>
          <p:cNvPr id="213" name="Google Shape;213;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4" name="Google Shape;214;p35"/>
          <p:cNvSpPr txBox="1"/>
          <p:nvPr/>
        </p:nvSpPr>
        <p:spPr>
          <a:xfrm>
            <a:off x="799600" y="1123775"/>
            <a:ext cx="7963800" cy="3817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Q-learning falls in the class of reinforcement learning algorithms which deals with learning by interacting with the environment. it is defined by “a way of programming agents by reward and punishment without needing to specify how the task is to be achieved”.</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Indeed, the learner (intelligent agent) performs an action based on its state and receives from the environment a reward or a punishment. To maximize the expected sum of rewards, the agent prefers actions performed in the past.</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In context to real world, reward can be interpreted as the ‘food’ to each bee which is one of the deciding factors how bees choose optimum solution.</a:t>
            </a:r>
            <a:endParaRPr>
              <a:solidFill>
                <a:srgbClr val="FFFFFF"/>
              </a:solidFill>
              <a:latin typeface="Lato Light"/>
              <a:ea typeface="Lato Light"/>
              <a:cs typeface="Lato Light"/>
              <a:sym typeface="Lato Light"/>
            </a:endParaRPr>
          </a:p>
          <a:p>
            <a:pPr indent="-304800" lvl="0" marL="457200" rtl="0" algn="l">
              <a:spcBef>
                <a:spcPts val="0"/>
              </a:spcBef>
              <a:spcAft>
                <a:spcPts val="0"/>
              </a:spcAft>
              <a:buClr>
                <a:srgbClr val="FFFFFF"/>
              </a:buClr>
              <a:buSzPts val="1200"/>
              <a:buFont typeface="Lato Light"/>
              <a:buChar char="●"/>
            </a:pPr>
            <a:r>
              <a:rPr lang="en">
                <a:solidFill>
                  <a:srgbClr val="FFFFFF"/>
                </a:solidFill>
                <a:latin typeface="Lato Light"/>
                <a:ea typeface="Lato Light"/>
                <a:cs typeface="Lato Light"/>
                <a:sym typeface="Lato Light"/>
              </a:rPr>
              <a:t> Q-learning consists to learn the value of Q which is the reward received immediately upon executing action at from state s</a:t>
            </a:r>
            <a:r>
              <a:rPr baseline="-25000" lang="en">
                <a:solidFill>
                  <a:srgbClr val="FFFFFF"/>
                </a:solidFill>
                <a:latin typeface="Lato Light"/>
                <a:ea typeface="Lato Light"/>
                <a:cs typeface="Lato Light"/>
                <a:sym typeface="Lato Light"/>
              </a:rPr>
              <a:t>t</a:t>
            </a:r>
            <a:r>
              <a:rPr lang="en">
                <a:solidFill>
                  <a:srgbClr val="FFFFFF"/>
                </a:solidFill>
                <a:latin typeface="Lato Light"/>
                <a:ea typeface="Lato Light"/>
                <a:cs typeface="Lato Light"/>
                <a:sym typeface="Lato Light"/>
              </a:rPr>
              <a:t>, plus the value (discounted by γ) computed  recursively based on this equation: </a:t>
            </a:r>
            <a:endParaRPr>
              <a:solidFill>
                <a:srgbClr val="FFFFFF"/>
              </a:solidFill>
              <a:latin typeface="Lato Light"/>
              <a:ea typeface="Lato Light"/>
              <a:cs typeface="Lato Light"/>
              <a:sym typeface="Lato Light"/>
            </a:endParaRPr>
          </a:p>
          <a:p>
            <a:pPr indent="0" lvl="0" marL="457200" rtl="0" algn="ctr">
              <a:spcBef>
                <a:spcPts val="1600"/>
              </a:spcBef>
              <a:spcAft>
                <a:spcPts val="0"/>
              </a:spcAft>
              <a:buNone/>
            </a:pPr>
            <a:r>
              <a:rPr lang="en">
                <a:solidFill>
                  <a:srgbClr val="FFFFFF"/>
                </a:solidFill>
                <a:latin typeface="Lato Light"/>
                <a:ea typeface="Lato Light"/>
                <a:cs typeface="Lato Light"/>
                <a:sym typeface="Lato Light"/>
              </a:rPr>
              <a:t>Q(s, a) = r(s, a) + γ max Q(δ(s, a), a)</a:t>
            </a:r>
            <a:endParaRPr>
              <a:solidFill>
                <a:srgbClr val="FFFFFF"/>
              </a:solidFill>
              <a:latin typeface="Lato Light"/>
              <a:ea typeface="Lato Light"/>
              <a:cs typeface="Lato Light"/>
              <a:sym typeface="Lato Light"/>
            </a:endParaRPr>
          </a:p>
          <a:p>
            <a:pPr indent="-317500" lvl="0" marL="457200" rtl="0" algn="l">
              <a:spcBef>
                <a:spcPts val="1600"/>
              </a:spcBef>
              <a:spcAft>
                <a:spcPts val="0"/>
              </a:spcAft>
              <a:buClr>
                <a:srgbClr val="FFFFFF"/>
              </a:buClr>
              <a:buSzPts val="1400"/>
              <a:buFont typeface="Lato Light"/>
              <a:buChar char="●"/>
            </a:pPr>
            <a:r>
              <a:rPr lang="en">
                <a:solidFill>
                  <a:srgbClr val="FFFFFF"/>
                </a:solidFill>
                <a:latin typeface="Lato Light"/>
                <a:ea typeface="Lato Light"/>
                <a:cs typeface="Lato Light"/>
                <a:sym typeface="Lato Light"/>
              </a:rPr>
              <a:t>The one-step Q-learning which is used in this project, is defined by</a:t>
            </a:r>
            <a:endParaRPr>
              <a:solidFill>
                <a:srgbClr val="FFFFFF"/>
              </a:solidFill>
              <a:latin typeface="Lato Light"/>
              <a:ea typeface="Lato Light"/>
              <a:cs typeface="Lato Light"/>
              <a:sym typeface="Lato Light"/>
            </a:endParaRPr>
          </a:p>
          <a:p>
            <a:pPr indent="0" lvl="0" marL="0" rtl="0" algn="ctr">
              <a:spcBef>
                <a:spcPts val="1600"/>
              </a:spcBef>
              <a:spcAft>
                <a:spcPts val="1600"/>
              </a:spcAft>
              <a:buNone/>
            </a:pPr>
            <a:r>
              <a:rPr lang="en">
                <a:solidFill>
                  <a:srgbClr val="FFFFFF"/>
                </a:solidFill>
                <a:latin typeface="Lato Light"/>
                <a:ea typeface="Lato Light"/>
                <a:cs typeface="Lato Light"/>
                <a:sym typeface="Lato Light"/>
              </a:rPr>
              <a:t> Q(s, a) = (1 − α)Q(s, a) + α(r(s, a) + γ max Q(δ(s, a), a))</a:t>
            </a:r>
            <a:endParaRPr>
              <a:solidFill>
                <a:srgbClr val="FFFFFF"/>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Honeycomb Meeting by Slidesgo">
  <a:themeElements>
    <a:clrScheme name="Simple Light">
      <a:dk1>
        <a:srgbClr val="2E2E2E"/>
      </a:dk1>
      <a:lt1>
        <a:srgbClr val="FFFFFF"/>
      </a:lt1>
      <a:dk2>
        <a:srgbClr val="595959"/>
      </a:dk2>
      <a:lt2>
        <a:srgbClr val="CCCCCC"/>
      </a:lt2>
      <a:accent1>
        <a:srgbClr val="C9A95E"/>
      </a:accent1>
      <a:accent2>
        <a:srgbClr val="212121"/>
      </a:accent2>
      <a:accent3>
        <a:srgbClr val="DDB453"/>
      </a:accent3>
      <a:accent4>
        <a:srgbClr val="DFC17B"/>
      </a:accent4>
      <a:accent5>
        <a:srgbClr val="6D551D"/>
      </a:accent5>
      <a:accent6>
        <a:srgbClr val="2E2E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